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7"/>
  </p:notesMasterIdLst>
  <p:sldIdLst>
    <p:sldId id="256" r:id="rId5"/>
    <p:sldId id="344" r:id="rId6"/>
    <p:sldId id="257" r:id="rId7"/>
    <p:sldId id="287" r:id="rId8"/>
    <p:sldId id="277" r:id="rId9"/>
    <p:sldId id="271" r:id="rId10"/>
    <p:sldId id="290" r:id="rId11"/>
    <p:sldId id="280" r:id="rId12"/>
    <p:sldId id="327" r:id="rId13"/>
    <p:sldId id="305" r:id="rId14"/>
    <p:sldId id="306" r:id="rId15"/>
    <p:sldId id="325" r:id="rId16"/>
    <p:sldId id="286" r:id="rId17"/>
    <p:sldId id="312" r:id="rId18"/>
    <p:sldId id="288" r:id="rId19"/>
    <p:sldId id="259" r:id="rId20"/>
    <p:sldId id="334" r:id="rId21"/>
    <p:sldId id="342" r:id="rId22"/>
    <p:sldId id="317" r:id="rId23"/>
    <p:sldId id="333" r:id="rId24"/>
    <p:sldId id="335" r:id="rId25"/>
    <p:sldId id="337" r:id="rId26"/>
    <p:sldId id="338" r:id="rId27"/>
    <p:sldId id="336" r:id="rId28"/>
    <p:sldId id="343" r:id="rId29"/>
    <p:sldId id="314" r:id="rId30"/>
    <p:sldId id="318" r:id="rId31"/>
    <p:sldId id="316" r:id="rId32"/>
    <p:sldId id="309" r:id="rId33"/>
    <p:sldId id="310" r:id="rId34"/>
    <p:sldId id="326" r:id="rId35"/>
    <p:sldId id="262" r:id="rId36"/>
    <p:sldId id="266" r:id="rId37"/>
    <p:sldId id="341" r:id="rId38"/>
    <p:sldId id="340" r:id="rId39"/>
    <p:sldId id="331" r:id="rId40"/>
    <p:sldId id="332" r:id="rId41"/>
    <p:sldId id="264" r:id="rId42"/>
    <p:sldId id="265" r:id="rId43"/>
    <p:sldId id="324" r:id="rId44"/>
    <p:sldId id="339" r:id="rId45"/>
    <p:sldId id="329" r:id="rId4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66"/>
    <a:srgbClr val="FF6600"/>
    <a:srgbClr val="FFCC00"/>
    <a:srgbClr val="FFFFCC"/>
    <a:srgbClr val="F7F470"/>
    <a:srgbClr val="FFFF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8155" autoAdjust="0"/>
  </p:normalViewPr>
  <p:slideViewPr>
    <p:cSldViewPr>
      <p:cViewPr>
        <p:scale>
          <a:sx n="66" d="100"/>
          <a:sy n="66" d="100"/>
        </p:scale>
        <p:origin x="-1506" y="-1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D947B-73C4-4ECA-9270-F33C20B84C0E}"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CN" altLang="en-US"/>
        </a:p>
      </dgm:t>
    </dgm:pt>
    <dgm:pt modelId="{B54D4FCB-2BB7-4F7F-B87C-BB186ECE01DA}">
      <dgm:prSet phldrT="[文本]" custT="1">
        <dgm:style>
          <a:lnRef idx="1">
            <a:schemeClr val="accent5"/>
          </a:lnRef>
          <a:fillRef idx="2">
            <a:schemeClr val="accent5"/>
          </a:fillRef>
          <a:effectRef idx="1">
            <a:schemeClr val="accent5"/>
          </a:effectRef>
          <a:fontRef idx="minor">
            <a:schemeClr val="dk1"/>
          </a:fontRef>
        </dgm:style>
      </dgm:prSet>
      <dgm:spPr/>
      <dgm:t>
        <a:bodyPr/>
        <a:lstStyle/>
        <a:p>
          <a:r>
            <a:rPr lang="en-US" altLang="zh-CN" sz="2000" b="1" dirty="0" smtClean="0">
              <a:solidFill>
                <a:srgbClr val="C00000"/>
              </a:solidFill>
            </a:rPr>
            <a:t>Part Ⅰ :  Background</a:t>
          </a:r>
          <a:endParaRPr lang="zh-CN" altLang="en-US" sz="2000" b="1" dirty="0"/>
        </a:p>
      </dgm:t>
    </dgm:pt>
    <dgm:pt modelId="{8D925A74-F09B-4F34-8877-B888E2C83C09}" type="parTrans" cxnId="{6970770C-5CE2-419C-928E-DBAFFB715490}">
      <dgm:prSet/>
      <dgm:spPr/>
      <dgm:t>
        <a:bodyPr/>
        <a:lstStyle/>
        <a:p>
          <a:endParaRPr lang="zh-CN" altLang="en-US"/>
        </a:p>
      </dgm:t>
    </dgm:pt>
    <dgm:pt modelId="{6EF157AC-CDBF-4C5F-B750-E5C36A49D25C}" type="sibTrans" cxnId="{6970770C-5CE2-419C-928E-DBAFFB715490}">
      <dgm:prSet/>
      <dgm:spPr/>
      <dgm:t>
        <a:bodyPr/>
        <a:lstStyle/>
        <a:p>
          <a:endParaRPr lang="zh-CN" altLang="en-US"/>
        </a:p>
      </dgm:t>
    </dgm:pt>
    <dgm:pt modelId="{5014032E-55C5-4436-8429-008876553638}">
      <dgm:prSet phldrT="[文本]" custT="1">
        <dgm:style>
          <a:lnRef idx="1">
            <a:schemeClr val="accent2"/>
          </a:lnRef>
          <a:fillRef idx="2">
            <a:schemeClr val="accent2"/>
          </a:fillRef>
          <a:effectRef idx="1">
            <a:schemeClr val="accent2"/>
          </a:effectRef>
          <a:fontRef idx="minor">
            <a:schemeClr val="dk1"/>
          </a:fontRef>
        </dgm:style>
      </dgm:prSet>
      <dgm:spPr/>
      <dgm:t>
        <a:bodyPr/>
        <a:lstStyle/>
        <a:p>
          <a:r>
            <a:rPr lang="en-US" altLang="zh-CN" sz="2000" b="1" dirty="0" smtClean="0">
              <a:solidFill>
                <a:srgbClr val="C00000"/>
              </a:solidFill>
            </a:rPr>
            <a:t>Part Ⅱ:  With “SP” </a:t>
          </a:r>
          <a:endParaRPr lang="zh-CN" altLang="en-US" sz="2000" b="1" dirty="0"/>
        </a:p>
      </dgm:t>
    </dgm:pt>
    <dgm:pt modelId="{41D6306B-ABD4-40B6-AB71-87E05137EB0A}" type="sibTrans" cxnId="{33A178DE-99B3-4231-8A3C-21209D960601}">
      <dgm:prSet/>
      <dgm:spPr/>
      <dgm:t>
        <a:bodyPr/>
        <a:lstStyle/>
        <a:p>
          <a:endParaRPr lang="zh-CN" altLang="en-US"/>
        </a:p>
      </dgm:t>
    </dgm:pt>
    <dgm:pt modelId="{1ED73170-7066-4933-8D12-8902990B2227}" type="parTrans" cxnId="{33A178DE-99B3-4231-8A3C-21209D960601}">
      <dgm:prSet/>
      <dgm:spPr/>
      <dgm:t>
        <a:bodyPr/>
        <a:lstStyle/>
        <a:p>
          <a:endParaRPr lang="zh-CN" altLang="en-US"/>
        </a:p>
      </dgm:t>
    </dgm:pt>
    <dgm:pt modelId="{F81541AC-036D-48B7-81E6-87DA21F5CEBC}">
      <dgm:prSet phldrT="[文本]"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2000" b="1" dirty="0" smtClean="0">
              <a:solidFill>
                <a:srgbClr val="C00000"/>
              </a:solidFill>
            </a:rPr>
            <a:t>Part Ⅲ:  Applications</a:t>
          </a:r>
          <a:endParaRPr lang="zh-CN" altLang="en-US" sz="2000" b="1" dirty="0"/>
        </a:p>
      </dgm:t>
    </dgm:pt>
    <dgm:pt modelId="{3DB663A0-3F15-4000-A68E-3A62A0321A48}" type="parTrans" cxnId="{95736CBF-5AC5-46B2-86B7-E31BED752EBB}">
      <dgm:prSet/>
      <dgm:spPr/>
      <dgm:t>
        <a:bodyPr/>
        <a:lstStyle/>
        <a:p>
          <a:endParaRPr lang="zh-CN" altLang="en-US"/>
        </a:p>
      </dgm:t>
    </dgm:pt>
    <dgm:pt modelId="{C4B90C73-BC0B-4A80-9980-0AB3B3AD5D16}" type="sibTrans" cxnId="{95736CBF-5AC5-46B2-86B7-E31BED752EBB}">
      <dgm:prSet/>
      <dgm:spPr/>
      <dgm:t>
        <a:bodyPr/>
        <a:lstStyle/>
        <a:p>
          <a:endParaRPr lang="zh-CN" altLang="en-US"/>
        </a:p>
      </dgm:t>
    </dgm:pt>
    <dgm:pt modelId="{63E26557-FDFB-46E8-8C85-2E9BA8CCD822}">
      <dgm:prSet phldrT="[文本]" custT="1">
        <dgm:style>
          <a:lnRef idx="1">
            <a:schemeClr val="accent6"/>
          </a:lnRef>
          <a:fillRef idx="2">
            <a:schemeClr val="accent6"/>
          </a:fillRef>
          <a:effectRef idx="1">
            <a:schemeClr val="accent6"/>
          </a:effectRef>
          <a:fontRef idx="minor">
            <a:schemeClr val="dk1"/>
          </a:fontRef>
        </dgm:style>
      </dgm:prSet>
      <dgm:spPr/>
      <dgm:t>
        <a:bodyPr/>
        <a:lstStyle/>
        <a:p>
          <a:r>
            <a:rPr lang="en-US" altLang="zh-CN" sz="2000" b="1" dirty="0" smtClean="0">
              <a:solidFill>
                <a:srgbClr val="C00000"/>
              </a:solidFill>
            </a:rPr>
            <a:t>Part IV:  Summary</a:t>
          </a:r>
          <a:endParaRPr lang="zh-CN" altLang="en-US" sz="2000" b="1" dirty="0"/>
        </a:p>
      </dgm:t>
    </dgm:pt>
    <dgm:pt modelId="{F7627364-5922-46B9-BA7E-C68B75AE17F1}" type="parTrans" cxnId="{5A8F8A99-6A71-417D-991D-954DA5564738}">
      <dgm:prSet/>
      <dgm:spPr/>
      <dgm:t>
        <a:bodyPr/>
        <a:lstStyle/>
        <a:p>
          <a:endParaRPr lang="zh-CN" altLang="en-US"/>
        </a:p>
      </dgm:t>
    </dgm:pt>
    <dgm:pt modelId="{7BBC24E2-1BDD-4F01-B8E7-11C25610AA7A}" type="sibTrans" cxnId="{5A8F8A99-6A71-417D-991D-954DA5564738}">
      <dgm:prSet/>
      <dgm:spPr/>
      <dgm:t>
        <a:bodyPr/>
        <a:lstStyle/>
        <a:p>
          <a:endParaRPr lang="zh-CN" altLang="en-US"/>
        </a:p>
      </dgm:t>
    </dgm:pt>
    <dgm:pt modelId="{2B2D51BB-BFE4-4A3D-9DFA-360D8B2FEED6}">
      <dgm:prSet phldrT="[文本]" custT="1">
        <dgm:style>
          <a:lnRef idx="1">
            <a:schemeClr val="accent4"/>
          </a:lnRef>
          <a:fillRef idx="2">
            <a:schemeClr val="accent4"/>
          </a:fillRef>
          <a:effectRef idx="1">
            <a:schemeClr val="accent4"/>
          </a:effectRef>
          <a:fontRef idx="minor">
            <a:schemeClr val="dk1"/>
          </a:fontRef>
        </dgm:style>
      </dgm:prSet>
      <dgm:spPr/>
      <dgm:t>
        <a:bodyPr/>
        <a:lstStyle/>
        <a:p>
          <a:r>
            <a:rPr lang="en-US" altLang="zh-CN" sz="2000" b="1" dirty="0" smtClean="0">
              <a:solidFill>
                <a:srgbClr val="C00000"/>
              </a:solidFill>
            </a:rPr>
            <a:t>Part V:  Further Discussion</a:t>
          </a:r>
          <a:endParaRPr lang="zh-CN" altLang="en-US" sz="2000" b="1" dirty="0"/>
        </a:p>
      </dgm:t>
    </dgm:pt>
    <dgm:pt modelId="{4B05FC69-F17C-4A70-883B-768A2FEF18B5}" type="parTrans" cxnId="{22AA8285-68C0-45BB-998F-7150207E5EE9}">
      <dgm:prSet/>
      <dgm:spPr/>
      <dgm:t>
        <a:bodyPr/>
        <a:lstStyle/>
        <a:p>
          <a:endParaRPr lang="zh-CN" altLang="en-US"/>
        </a:p>
      </dgm:t>
    </dgm:pt>
    <dgm:pt modelId="{93621336-EEE7-478B-A8D9-BEC363219884}" type="sibTrans" cxnId="{22AA8285-68C0-45BB-998F-7150207E5EE9}">
      <dgm:prSet/>
      <dgm:spPr/>
      <dgm:t>
        <a:bodyPr/>
        <a:lstStyle/>
        <a:p>
          <a:endParaRPr lang="zh-CN" altLang="en-US"/>
        </a:p>
      </dgm:t>
    </dgm:pt>
    <dgm:pt modelId="{82F312D1-01C9-4386-A5BE-3E419F9BC2F4}" type="pres">
      <dgm:prSet presAssocID="{E5BD947B-73C4-4ECA-9270-F33C20B84C0E}" presName="rootnode" presStyleCnt="0">
        <dgm:presLayoutVars>
          <dgm:chMax/>
          <dgm:chPref/>
          <dgm:dir/>
          <dgm:animLvl val="lvl"/>
        </dgm:presLayoutVars>
      </dgm:prSet>
      <dgm:spPr/>
      <dgm:t>
        <a:bodyPr/>
        <a:lstStyle/>
        <a:p>
          <a:endParaRPr lang="zh-CN" altLang="en-US"/>
        </a:p>
      </dgm:t>
    </dgm:pt>
    <dgm:pt modelId="{56CB708F-6D9A-4776-87FD-6DEAB511A7B0}" type="pres">
      <dgm:prSet presAssocID="{B54D4FCB-2BB7-4F7F-B87C-BB186ECE01DA}" presName="composite" presStyleCnt="0"/>
      <dgm:spPr/>
    </dgm:pt>
    <dgm:pt modelId="{1E8D5978-1C7B-4FD4-8947-688DADABA680}" type="pres">
      <dgm:prSet presAssocID="{B54D4FCB-2BB7-4F7F-B87C-BB186ECE01DA}" presName="bentUpArrow1" presStyleLbl="alignImgPlace1" presStyleIdx="0" presStyleCnt="4" custLinFactNeighborX="-82477" custLinFactNeighborY="17121"/>
      <dgm:spPr/>
      <dgm:t>
        <a:bodyPr/>
        <a:lstStyle/>
        <a:p>
          <a:endParaRPr lang="zh-CN" altLang="en-US"/>
        </a:p>
      </dgm:t>
    </dgm:pt>
    <dgm:pt modelId="{59212C52-798C-435F-A63F-4847B9149AF5}" type="pres">
      <dgm:prSet presAssocID="{B54D4FCB-2BB7-4F7F-B87C-BB186ECE01DA}" presName="ParentText" presStyleLbl="node1" presStyleIdx="0" presStyleCnt="5" custScaleX="325450">
        <dgm:presLayoutVars>
          <dgm:chMax val="1"/>
          <dgm:chPref val="1"/>
          <dgm:bulletEnabled val="1"/>
        </dgm:presLayoutVars>
      </dgm:prSet>
      <dgm:spPr/>
      <dgm:t>
        <a:bodyPr/>
        <a:lstStyle/>
        <a:p>
          <a:endParaRPr lang="zh-CN" altLang="en-US"/>
        </a:p>
      </dgm:t>
    </dgm:pt>
    <dgm:pt modelId="{9FB87386-CCEB-44C6-9CED-9927FE5E3A7C}" type="pres">
      <dgm:prSet presAssocID="{B54D4FCB-2BB7-4F7F-B87C-BB186ECE01DA}" presName="ChildText" presStyleLbl="revTx" presStyleIdx="0" presStyleCnt="4" custLinFactX="70542" custLinFactNeighborX="100000" custLinFactNeighborY="7220">
        <dgm:presLayoutVars>
          <dgm:chMax val="0"/>
          <dgm:chPref val="0"/>
          <dgm:bulletEnabled val="1"/>
        </dgm:presLayoutVars>
      </dgm:prSet>
      <dgm:spPr/>
      <dgm:t>
        <a:bodyPr/>
        <a:lstStyle/>
        <a:p>
          <a:endParaRPr lang="zh-CN" altLang="en-US"/>
        </a:p>
      </dgm:t>
    </dgm:pt>
    <dgm:pt modelId="{64C52C70-FA97-4BD5-AE29-AF012008B49D}" type="pres">
      <dgm:prSet presAssocID="{6EF157AC-CDBF-4C5F-B750-E5C36A49D25C}" presName="sibTrans" presStyleCnt="0"/>
      <dgm:spPr/>
    </dgm:pt>
    <dgm:pt modelId="{95C76E82-45F4-406B-9BB0-75F8CD6B880D}" type="pres">
      <dgm:prSet presAssocID="{5014032E-55C5-4436-8429-008876553638}" presName="composite" presStyleCnt="0"/>
      <dgm:spPr/>
    </dgm:pt>
    <dgm:pt modelId="{80D6A7CF-86A4-40DD-89A4-A1AB39F5259F}" type="pres">
      <dgm:prSet presAssocID="{5014032E-55C5-4436-8429-008876553638}" presName="bentUpArrow1" presStyleLbl="alignImgPlace1" presStyleIdx="1" presStyleCnt="4" custLinFactX="-35140" custLinFactNeighborX="-100000" custLinFactNeighborY="37778"/>
      <dgm:spPr/>
    </dgm:pt>
    <dgm:pt modelId="{B77BA517-B6E9-4D92-BFBE-D1AF55B0D70C}" type="pres">
      <dgm:prSet presAssocID="{5014032E-55C5-4436-8429-008876553638}" presName="ParentText" presStyleLbl="node1" presStyleIdx="1" presStyleCnt="5" custScaleX="317624" custLinFactNeighborX="-23891" custLinFactNeighborY="19479">
        <dgm:presLayoutVars>
          <dgm:chMax val="1"/>
          <dgm:chPref val="1"/>
          <dgm:bulletEnabled val="1"/>
        </dgm:presLayoutVars>
      </dgm:prSet>
      <dgm:spPr/>
      <dgm:t>
        <a:bodyPr/>
        <a:lstStyle/>
        <a:p>
          <a:endParaRPr lang="zh-CN" altLang="en-US"/>
        </a:p>
      </dgm:t>
    </dgm:pt>
    <dgm:pt modelId="{A5C78B31-F622-4C4F-B579-7F0C90F7A9FD}" type="pres">
      <dgm:prSet presAssocID="{5014032E-55C5-4436-8429-008876553638}" presName="ChildText" presStyleLbl="revTx" presStyleIdx="1" presStyleCnt="4">
        <dgm:presLayoutVars>
          <dgm:chMax val="0"/>
          <dgm:chPref val="0"/>
          <dgm:bulletEnabled val="1"/>
        </dgm:presLayoutVars>
      </dgm:prSet>
      <dgm:spPr/>
    </dgm:pt>
    <dgm:pt modelId="{F7C5879D-F778-47F3-8F95-DBE25BD4ECB9}" type="pres">
      <dgm:prSet presAssocID="{41D6306B-ABD4-40B6-AB71-87E05137EB0A}" presName="sibTrans" presStyleCnt="0"/>
      <dgm:spPr/>
    </dgm:pt>
    <dgm:pt modelId="{D3204DA1-B85D-4597-938A-C5EB60E933C5}" type="pres">
      <dgm:prSet presAssocID="{F81541AC-036D-48B7-81E6-87DA21F5CEBC}" presName="composite" presStyleCnt="0"/>
      <dgm:spPr/>
    </dgm:pt>
    <dgm:pt modelId="{D68EC468-7E3B-431B-98CB-41E01BE8B186}" type="pres">
      <dgm:prSet presAssocID="{F81541AC-036D-48B7-81E6-87DA21F5CEBC}" presName="bentUpArrow1" presStyleLbl="alignImgPlace1" presStyleIdx="2" presStyleCnt="4" custLinFactX="-64515" custLinFactNeighborX="-100000" custLinFactNeighborY="58434"/>
      <dgm:spPr/>
    </dgm:pt>
    <dgm:pt modelId="{3EBD0C8D-5F62-4226-9F31-69B7BD28A8C7}" type="pres">
      <dgm:prSet presAssocID="{F81541AC-036D-48B7-81E6-87DA21F5CEBC}" presName="ParentText" presStyleLbl="node1" presStyleIdx="2" presStyleCnt="5" custScaleX="317624" custLinFactNeighborX="-51421" custLinFactNeighborY="37009">
        <dgm:presLayoutVars>
          <dgm:chMax val="1"/>
          <dgm:chPref val="1"/>
          <dgm:bulletEnabled val="1"/>
        </dgm:presLayoutVars>
      </dgm:prSet>
      <dgm:spPr/>
      <dgm:t>
        <a:bodyPr/>
        <a:lstStyle/>
        <a:p>
          <a:endParaRPr lang="zh-CN" altLang="en-US"/>
        </a:p>
      </dgm:t>
    </dgm:pt>
    <dgm:pt modelId="{E5FC91E4-92C9-45EA-88F5-B7F78B5D11F7}" type="pres">
      <dgm:prSet presAssocID="{F81541AC-036D-48B7-81E6-87DA21F5CEBC}" presName="ChildText" presStyleLbl="revTx" presStyleIdx="2" presStyleCnt="4">
        <dgm:presLayoutVars>
          <dgm:chMax val="0"/>
          <dgm:chPref val="0"/>
          <dgm:bulletEnabled val="1"/>
        </dgm:presLayoutVars>
      </dgm:prSet>
      <dgm:spPr/>
    </dgm:pt>
    <dgm:pt modelId="{384DF3B4-D77F-467B-BD42-DC68DA5F53F0}" type="pres">
      <dgm:prSet presAssocID="{C4B90C73-BC0B-4A80-9980-0AB3B3AD5D16}" presName="sibTrans" presStyleCnt="0"/>
      <dgm:spPr/>
    </dgm:pt>
    <dgm:pt modelId="{161FD760-B4E5-4208-BCE2-5F813BEBFA41}" type="pres">
      <dgm:prSet presAssocID="{63E26557-FDFB-46E8-8C85-2E9BA8CCD822}" presName="composite" presStyleCnt="0"/>
      <dgm:spPr/>
    </dgm:pt>
    <dgm:pt modelId="{E0B4727C-D51A-48BC-B608-7F929BE3178F}" type="pres">
      <dgm:prSet presAssocID="{63E26557-FDFB-46E8-8C85-2E9BA8CCD822}" presName="bentUpArrow1" presStyleLbl="alignImgPlace1" presStyleIdx="3" presStyleCnt="4" custLinFactX="-100000" custLinFactNeighborX="-105091" custLinFactNeighborY="91843"/>
      <dgm:spPr/>
    </dgm:pt>
    <dgm:pt modelId="{F86ADA74-8104-4A74-AEDD-43DDBE1F6FD9}" type="pres">
      <dgm:prSet presAssocID="{63E26557-FDFB-46E8-8C85-2E9BA8CCD822}" presName="ParentText" presStyleLbl="node1" presStyleIdx="3" presStyleCnt="5" custScaleX="317624" custLinFactNeighborX="-78335" custLinFactNeighborY="57142">
        <dgm:presLayoutVars>
          <dgm:chMax val="1"/>
          <dgm:chPref val="1"/>
          <dgm:bulletEnabled val="1"/>
        </dgm:presLayoutVars>
      </dgm:prSet>
      <dgm:spPr/>
      <dgm:t>
        <a:bodyPr/>
        <a:lstStyle/>
        <a:p>
          <a:endParaRPr lang="zh-CN" altLang="en-US"/>
        </a:p>
      </dgm:t>
    </dgm:pt>
    <dgm:pt modelId="{D7ADB0F8-99D9-467D-833F-856DD07BF253}" type="pres">
      <dgm:prSet presAssocID="{63E26557-FDFB-46E8-8C85-2E9BA8CCD822}" presName="ChildText" presStyleLbl="revTx" presStyleIdx="3" presStyleCnt="4">
        <dgm:presLayoutVars>
          <dgm:chMax val="0"/>
          <dgm:chPref val="0"/>
          <dgm:bulletEnabled val="1"/>
        </dgm:presLayoutVars>
      </dgm:prSet>
      <dgm:spPr/>
    </dgm:pt>
    <dgm:pt modelId="{F0AF96EA-16D1-4176-88BA-61E19C10CFFD}" type="pres">
      <dgm:prSet presAssocID="{7BBC24E2-1BDD-4F01-B8E7-11C25610AA7A}" presName="sibTrans" presStyleCnt="0"/>
      <dgm:spPr/>
    </dgm:pt>
    <dgm:pt modelId="{ABFA7258-9FDD-4599-8FF0-D792CDADC6D0}" type="pres">
      <dgm:prSet presAssocID="{2B2D51BB-BFE4-4A3D-9DFA-360D8B2FEED6}" presName="composite" presStyleCnt="0"/>
      <dgm:spPr/>
    </dgm:pt>
    <dgm:pt modelId="{986AE1D4-C25F-475D-BDAF-CF3E912955F3}" type="pres">
      <dgm:prSet presAssocID="{2B2D51BB-BFE4-4A3D-9DFA-360D8B2FEED6}" presName="ParentText" presStyleLbl="node1" presStyleIdx="4" presStyleCnt="5" custScaleX="317624" custLinFactX="-5776" custLinFactNeighborX="-100000" custLinFactNeighborY="86695">
        <dgm:presLayoutVars>
          <dgm:chMax val="1"/>
          <dgm:chPref val="1"/>
          <dgm:bulletEnabled val="1"/>
        </dgm:presLayoutVars>
      </dgm:prSet>
      <dgm:spPr/>
      <dgm:t>
        <a:bodyPr/>
        <a:lstStyle/>
        <a:p>
          <a:endParaRPr lang="zh-CN" altLang="en-US"/>
        </a:p>
      </dgm:t>
    </dgm:pt>
  </dgm:ptLst>
  <dgm:cxnLst>
    <dgm:cxn modelId="{C62A9FE1-7B88-461F-8D4B-39E99F6EA9AE}" type="presOf" srcId="{2B2D51BB-BFE4-4A3D-9DFA-360D8B2FEED6}" destId="{986AE1D4-C25F-475D-BDAF-CF3E912955F3}" srcOrd="0" destOrd="0" presId="urn:microsoft.com/office/officeart/2005/8/layout/StepDownProcess"/>
    <dgm:cxn modelId="{5A8F8A99-6A71-417D-991D-954DA5564738}" srcId="{E5BD947B-73C4-4ECA-9270-F33C20B84C0E}" destId="{63E26557-FDFB-46E8-8C85-2E9BA8CCD822}" srcOrd="3" destOrd="0" parTransId="{F7627364-5922-46B9-BA7E-C68B75AE17F1}" sibTransId="{7BBC24E2-1BDD-4F01-B8E7-11C25610AA7A}"/>
    <dgm:cxn modelId="{DC8A0E5C-2396-4584-B1E2-B2156255F0F9}" type="presOf" srcId="{63E26557-FDFB-46E8-8C85-2E9BA8CCD822}" destId="{F86ADA74-8104-4A74-AEDD-43DDBE1F6FD9}" srcOrd="0" destOrd="0" presId="urn:microsoft.com/office/officeart/2005/8/layout/StepDownProcess"/>
    <dgm:cxn modelId="{AF65D88E-506A-424E-A28A-E4398B054E36}" type="presOf" srcId="{F81541AC-036D-48B7-81E6-87DA21F5CEBC}" destId="{3EBD0C8D-5F62-4226-9F31-69B7BD28A8C7}" srcOrd="0" destOrd="0" presId="urn:microsoft.com/office/officeart/2005/8/layout/StepDownProcess"/>
    <dgm:cxn modelId="{33A178DE-99B3-4231-8A3C-21209D960601}" srcId="{E5BD947B-73C4-4ECA-9270-F33C20B84C0E}" destId="{5014032E-55C5-4436-8429-008876553638}" srcOrd="1" destOrd="0" parTransId="{1ED73170-7066-4933-8D12-8902990B2227}" sibTransId="{41D6306B-ABD4-40B6-AB71-87E05137EB0A}"/>
    <dgm:cxn modelId="{3B8A3257-9AD1-404E-B08A-CAD9A2423DB2}" type="presOf" srcId="{E5BD947B-73C4-4ECA-9270-F33C20B84C0E}" destId="{82F312D1-01C9-4386-A5BE-3E419F9BC2F4}" srcOrd="0" destOrd="0" presId="urn:microsoft.com/office/officeart/2005/8/layout/StepDownProcess"/>
    <dgm:cxn modelId="{95736CBF-5AC5-46B2-86B7-E31BED752EBB}" srcId="{E5BD947B-73C4-4ECA-9270-F33C20B84C0E}" destId="{F81541AC-036D-48B7-81E6-87DA21F5CEBC}" srcOrd="2" destOrd="0" parTransId="{3DB663A0-3F15-4000-A68E-3A62A0321A48}" sibTransId="{C4B90C73-BC0B-4A80-9980-0AB3B3AD5D16}"/>
    <dgm:cxn modelId="{22AA8285-68C0-45BB-998F-7150207E5EE9}" srcId="{E5BD947B-73C4-4ECA-9270-F33C20B84C0E}" destId="{2B2D51BB-BFE4-4A3D-9DFA-360D8B2FEED6}" srcOrd="4" destOrd="0" parTransId="{4B05FC69-F17C-4A70-883B-768A2FEF18B5}" sibTransId="{93621336-EEE7-478B-A8D9-BEC363219884}"/>
    <dgm:cxn modelId="{D9660CC2-0ADE-4C6A-BBF7-2123E3638471}" type="presOf" srcId="{5014032E-55C5-4436-8429-008876553638}" destId="{B77BA517-B6E9-4D92-BFBE-D1AF55B0D70C}" srcOrd="0" destOrd="0" presId="urn:microsoft.com/office/officeart/2005/8/layout/StepDownProcess"/>
    <dgm:cxn modelId="{8E6DA654-EF4C-4864-8130-5BF29C9ACF11}" type="presOf" srcId="{B54D4FCB-2BB7-4F7F-B87C-BB186ECE01DA}" destId="{59212C52-798C-435F-A63F-4847B9149AF5}" srcOrd="0" destOrd="0" presId="urn:microsoft.com/office/officeart/2005/8/layout/StepDownProcess"/>
    <dgm:cxn modelId="{6970770C-5CE2-419C-928E-DBAFFB715490}" srcId="{E5BD947B-73C4-4ECA-9270-F33C20B84C0E}" destId="{B54D4FCB-2BB7-4F7F-B87C-BB186ECE01DA}" srcOrd="0" destOrd="0" parTransId="{8D925A74-F09B-4F34-8877-B888E2C83C09}" sibTransId="{6EF157AC-CDBF-4C5F-B750-E5C36A49D25C}"/>
    <dgm:cxn modelId="{B3FE229C-E329-4B8D-BA45-9753BE9F4D59}" type="presParOf" srcId="{82F312D1-01C9-4386-A5BE-3E419F9BC2F4}" destId="{56CB708F-6D9A-4776-87FD-6DEAB511A7B0}" srcOrd="0" destOrd="0" presId="urn:microsoft.com/office/officeart/2005/8/layout/StepDownProcess"/>
    <dgm:cxn modelId="{0D39DA42-9DEB-430A-A6A7-2C073D9A6B31}" type="presParOf" srcId="{56CB708F-6D9A-4776-87FD-6DEAB511A7B0}" destId="{1E8D5978-1C7B-4FD4-8947-688DADABA680}" srcOrd="0" destOrd="0" presId="urn:microsoft.com/office/officeart/2005/8/layout/StepDownProcess"/>
    <dgm:cxn modelId="{78000ACB-A243-4397-A35C-676262BDE3AC}" type="presParOf" srcId="{56CB708F-6D9A-4776-87FD-6DEAB511A7B0}" destId="{59212C52-798C-435F-A63F-4847B9149AF5}" srcOrd="1" destOrd="0" presId="urn:microsoft.com/office/officeart/2005/8/layout/StepDownProcess"/>
    <dgm:cxn modelId="{48A4B599-3775-42C8-8016-D0836DCD3DBD}" type="presParOf" srcId="{56CB708F-6D9A-4776-87FD-6DEAB511A7B0}" destId="{9FB87386-CCEB-44C6-9CED-9927FE5E3A7C}" srcOrd="2" destOrd="0" presId="urn:microsoft.com/office/officeart/2005/8/layout/StepDownProcess"/>
    <dgm:cxn modelId="{81D3CEE0-FF2E-4E4B-8F6F-76A854CF25F9}" type="presParOf" srcId="{82F312D1-01C9-4386-A5BE-3E419F9BC2F4}" destId="{64C52C70-FA97-4BD5-AE29-AF012008B49D}" srcOrd="1" destOrd="0" presId="urn:microsoft.com/office/officeart/2005/8/layout/StepDownProcess"/>
    <dgm:cxn modelId="{46C65688-0601-476C-B04B-4E9B8B3085E2}" type="presParOf" srcId="{82F312D1-01C9-4386-A5BE-3E419F9BC2F4}" destId="{95C76E82-45F4-406B-9BB0-75F8CD6B880D}" srcOrd="2" destOrd="0" presId="urn:microsoft.com/office/officeart/2005/8/layout/StepDownProcess"/>
    <dgm:cxn modelId="{73AD12AD-C1BD-44E3-9FAD-04E162AFA654}" type="presParOf" srcId="{95C76E82-45F4-406B-9BB0-75F8CD6B880D}" destId="{80D6A7CF-86A4-40DD-89A4-A1AB39F5259F}" srcOrd="0" destOrd="0" presId="urn:microsoft.com/office/officeart/2005/8/layout/StepDownProcess"/>
    <dgm:cxn modelId="{3C34E40C-50F0-4E8F-B59C-361AA37EB0B0}" type="presParOf" srcId="{95C76E82-45F4-406B-9BB0-75F8CD6B880D}" destId="{B77BA517-B6E9-4D92-BFBE-D1AF55B0D70C}" srcOrd="1" destOrd="0" presId="urn:microsoft.com/office/officeart/2005/8/layout/StepDownProcess"/>
    <dgm:cxn modelId="{35D9CE43-3A41-45FD-AD76-FA8A7C64D0F2}" type="presParOf" srcId="{95C76E82-45F4-406B-9BB0-75F8CD6B880D}" destId="{A5C78B31-F622-4C4F-B579-7F0C90F7A9FD}" srcOrd="2" destOrd="0" presId="urn:microsoft.com/office/officeart/2005/8/layout/StepDownProcess"/>
    <dgm:cxn modelId="{EA804269-172C-4807-8D6E-BE93424CE183}" type="presParOf" srcId="{82F312D1-01C9-4386-A5BE-3E419F9BC2F4}" destId="{F7C5879D-F778-47F3-8F95-DBE25BD4ECB9}" srcOrd="3" destOrd="0" presId="urn:microsoft.com/office/officeart/2005/8/layout/StepDownProcess"/>
    <dgm:cxn modelId="{0536070D-939E-4168-A7D8-0DB58FD702AA}" type="presParOf" srcId="{82F312D1-01C9-4386-A5BE-3E419F9BC2F4}" destId="{D3204DA1-B85D-4597-938A-C5EB60E933C5}" srcOrd="4" destOrd="0" presId="urn:microsoft.com/office/officeart/2005/8/layout/StepDownProcess"/>
    <dgm:cxn modelId="{8E861F47-BF4D-4DA3-8BEB-1E01BD50DAB2}" type="presParOf" srcId="{D3204DA1-B85D-4597-938A-C5EB60E933C5}" destId="{D68EC468-7E3B-431B-98CB-41E01BE8B186}" srcOrd="0" destOrd="0" presId="urn:microsoft.com/office/officeart/2005/8/layout/StepDownProcess"/>
    <dgm:cxn modelId="{83181179-DC73-4A3C-963A-569BAD5238A3}" type="presParOf" srcId="{D3204DA1-B85D-4597-938A-C5EB60E933C5}" destId="{3EBD0C8D-5F62-4226-9F31-69B7BD28A8C7}" srcOrd="1" destOrd="0" presId="urn:microsoft.com/office/officeart/2005/8/layout/StepDownProcess"/>
    <dgm:cxn modelId="{DFE3E484-10ED-4FDE-A5CB-906E9E882CD5}" type="presParOf" srcId="{D3204DA1-B85D-4597-938A-C5EB60E933C5}" destId="{E5FC91E4-92C9-45EA-88F5-B7F78B5D11F7}" srcOrd="2" destOrd="0" presId="urn:microsoft.com/office/officeart/2005/8/layout/StepDownProcess"/>
    <dgm:cxn modelId="{8A09B90E-B890-487D-96D0-1289C78A3556}" type="presParOf" srcId="{82F312D1-01C9-4386-A5BE-3E419F9BC2F4}" destId="{384DF3B4-D77F-467B-BD42-DC68DA5F53F0}" srcOrd="5" destOrd="0" presId="urn:microsoft.com/office/officeart/2005/8/layout/StepDownProcess"/>
    <dgm:cxn modelId="{D1CFC75F-02B6-4B88-94F5-1970001927DB}" type="presParOf" srcId="{82F312D1-01C9-4386-A5BE-3E419F9BC2F4}" destId="{161FD760-B4E5-4208-BCE2-5F813BEBFA41}" srcOrd="6" destOrd="0" presId="urn:microsoft.com/office/officeart/2005/8/layout/StepDownProcess"/>
    <dgm:cxn modelId="{5CD10A4D-D4E3-460F-9A7F-1736B25D6526}" type="presParOf" srcId="{161FD760-B4E5-4208-BCE2-5F813BEBFA41}" destId="{E0B4727C-D51A-48BC-B608-7F929BE3178F}" srcOrd="0" destOrd="0" presId="urn:microsoft.com/office/officeart/2005/8/layout/StepDownProcess"/>
    <dgm:cxn modelId="{0C50BFE6-8D45-41AD-AFFA-9C9DE96E4B67}" type="presParOf" srcId="{161FD760-B4E5-4208-BCE2-5F813BEBFA41}" destId="{F86ADA74-8104-4A74-AEDD-43DDBE1F6FD9}" srcOrd="1" destOrd="0" presId="urn:microsoft.com/office/officeart/2005/8/layout/StepDownProcess"/>
    <dgm:cxn modelId="{EAA551F3-D659-4E57-988F-1C13044E8AE5}" type="presParOf" srcId="{161FD760-B4E5-4208-BCE2-5F813BEBFA41}" destId="{D7ADB0F8-99D9-467D-833F-856DD07BF253}" srcOrd="2" destOrd="0" presId="urn:microsoft.com/office/officeart/2005/8/layout/StepDownProcess"/>
    <dgm:cxn modelId="{F53B5537-4A1C-45AD-A896-584F26777C4E}" type="presParOf" srcId="{82F312D1-01C9-4386-A5BE-3E419F9BC2F4}" destId="{F0AF96EA-16D1-4176-88BA-61E19C10CFFD}" srcOrd="7" destOrd="0" presId="urn:microsoft.com/office/officeart/2005/8/layout/StepDownProcess"/>
    <dgm:cxn modelId="{51CF101E-8B9D-4C44-BAE6-89ECB56BCF15}" type="presParOf" srcId="{82F312D1-01C9-4386-A5BE-3E419F9BC2F4}" destId="{ABFA7258-9FDD-4599-8FF0-D792CDADC6D0}" srcOrd="8" destOrd="0" presId="urn:microsoft.com/office/officeart/2005/8/layout/StepDownProcess"/>
    <dgm:cxn modelId="{EED86482-96CA-412F-9B71-3E39042F4955}" type="presParOf" srcId="{ABFA7258-9FDD-4599-8FF0-D792CDADC6D0}" destId="{986AE1D4-C25F-475D-BDAF-CF3E912955F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B019BF-8E3D-48E1-AF46-90357940476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zh-CN" altLang="en-US"/>
        </a:p>
      </dgm:t>
    </dgm:pt>
    <dgm:pt modelId="{364A68D4-AB7F-4035-BDBE-8776BCC7434A}">
      <dgm:prSet phldrT="[文本]">
        <dgm:style>
          <a:lnRef idx="1">
            <a:schemeClr val="accent6"/>
          </a:lnRef>
          <a:fillRef idx="2">
            <a:schemeClr val="accent6"/>
          </a:fillRef>
          <a:effectRef idx="1">
            <a:schemeClr val="accent6"/>
          </a:effectRef>
          <a:fontRef idx="minor">
            <a:schemeClr val="dk1"/>
          </a:fontRef>
        </dgm:style>
      </dgm:prSet>
      <dgm:spPr>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dgm:spPr>
      <dgm:t>
        <a:bodyPr/>
        <a:lstStyle/>
        <a:p>
          <a:r>
            <a:rPr lang="zh-CN" altLang="en-US" dirty="0" smtClean="0">
              <a:solidFill>
                <a:schemeClr val="bg1"/>
              </a:solidFill>
            </a:rPr>
            <a:t>光</a:t>
          </a:r>
          <a:endParaRPr lang="zh-CN" altLang="en-US" dirty="0">
            <a:solidFill>
              <a:schemeClr val="bg1"/>
            </a:solidFill>
          </a:endParaRPr>
        </a:p>
      </dgm:t>
    </dgm:pt>
    <dgm:pt modelId="{07C9FCFB-1944-423B-8772-3BB01D00F5CE}" type="parTrans" cxnId="{182C93C4-E9FE-412F-BD47-7FD9D0E55989}">
      <dgm:prSet/>
      <dgm:spPr/>
      <dgm:t>
        <a:bodyPr/>
        <a:lstStyle/>
        <a:p>
          <a:endParaRPr lang="zh-CN" altLang="en-US"/>
        </a:p>
      </dgm:t>
    </dgm:pt>
    <dgm:pt modelId="{04FB2E54-204A-442E-9883-B812BB1E4194}" type="sibTrans" cxnId="{182C93C4-E9FE-412F-BD47-7FD9D0E55989}">
      <dgm:prSet/>
      <dgm:spPr/>
      <dgm:t>
        <a:bodyPr/>
        <a:lstStyle/>
        <a:p>
          <a:endParaRPr lang="zh-CN" altLang="en-US"/>
        </a:p>
      </dgm:t>
    </dgm:pt>
    <dgm:pt modelId="{E824DEC5-1813-4163-8143-E87F6EE66759}">
      <dgm:prSet phldrT="[文本]">
        <dgm:style>
          <a:lnRef idx="1">
            <a:schemeClr val="accent5"/>
          </a:lnRef>
          <a:fillRef idx="2">
            <a:schemeClr val="accent5"/>
          </a:fillRef>
          <a:effectRef idx="1">
            <a:schemeClr val="accent5"/>
          </a:effectRef>
          <a:fontRef idx="minor">
            <a:schemeClr val="dk1"/>
          </a:fontRef>
        </dgm:style>
      </dgm:prSet>
      <dgm:spPr/>
      <dgm:t>
        <a:bodyPr/>
        <a:lstStyle/>
        <a:p>
          <a:r>
            <a:rPr lang="zh-CN" altLang="en-US" dirty="0" smtClean="0"/>
            <a:t>振幅</a:t>
          </a:r>
          <a:endParaRPr lang="en-US" altLang="zh-CN" dirty="0" smtClean="0"/>
        </a:p>
      </dgm:t>
    </dgm:pt>
    <dgm:pt modelId="{2F5A038B-164E-40F9-A529-F784A7C629D6}" type="parTrans" cxnId="{32AEBA17-03B9-48A8-BA55-116F5754832B}">
      <dgm:prSet/>
      <dgm:spPr/>
      <dgm:t>
        <a:bodyPr/>
        <a:lstStyle/>
        <a:p>
          <a:endParaRPr lang="zh-CN" altLang="en-US"/>
        </a:p>
      </dgm:t>
    </dgm:pt>
    <dgm:pt modelId="{24290A11-0059-4FCF-9EC8-9562A68AEB29}" type="sibTrans" cxnId="{32AEBA17-03B9-48A8-BA55-116F5754832B}">
      <dgm:prSet/>
      <dgm:spPr/>
      <dgm:t>
        <a:bodyPr/>
        <a:lstStyle/>
        <a:p>
          <a:endParaRPr lang="zh-CN" altLang="en-US"/>
        </a:p>
      </dgm:t>
    </dgm:pt>
    <dgm:pt modelId="{0C8C3314-8C66-41C6-9335-9421DAB2EBD4}">
      <dgm:prSet phldrT="[文本]">
        <dgm:style>
          <a:lnRef idx="1">
            <a:schemeClr val="accent2"/>
          </a:lnRef>
          <a:fillRef idx="2">
            <a:schemeClr val="accent2"/>
          </a:fillRef>
          <a:effectRef idx="1">
            <a:schemeClr val="accent2"/>
          </a:effectRef>
          <a:fontRef idx="minor">
            <a:schemeClr val="dk1"/>
          </a:fontRef>
        </dgm:style>
      </dgm:prSet>
      <dgm:spPr/>
      <dgm:t>
        <a:bodyPr/>
        <a:lstStyle/>
        <a:p>
          <a:r>
            <a:rPr lang="zh-CN" altLang="en-US" dirty="0" smtClean="0"/>
            <a:t>波长</a:t>
          </a:r>
          <a:endParaRPr lang="zh-CN" altLang="en-US" dirty="0"/>
        </a:p>
      </dgm:t>
    </dgm:pt>
    <dgm:pt modelId="{88E0AF4E-9C78-4BA4-8376-A334760E9788}" type="parTrans" cxnId="{6112CB31-F05A-45D3-8F2B-9C9F63E38CA0}">
      <dgm:prSet/>
      <dgm:spPr/>
      <dgm:t>
        <a:bodyPr/>
        <a:lstStyle/>
        <a:p>
          <a:endParaRPr lang="zh-CN" altLang="en-US"/>
        </a:p>
      </dgm:t>
    </dgm:pt>
    <dgm:pt modelId="{E6C184A9-7019-442C-83B0-00E9E67B3E20}" type="sibTrans" cxnId="{6112CB31-F05A-45D3-8F2B-9C9F63E38CA0}">
      <dgm:prSet/>
      <dgm:spPr/>
      <dgm:t>
        <a:bodyPr/>
        <a:lstStyle/>
        <a:p>
          <a:endParaRPr lang="zh-CN" altLang="en-US"/>
        </a:p>
      </dgm:t>
    </dgm:pt>
    <dgm:pt modelId="{93E02813-AA39-4CF9-82D3-D41B79388357}">
      <dgm:prSet phldrT="[文本]">
        <dgm:style>
          <a:lnRef idx="1">
            <a:schemeClr val="accent4"/>
          </a:lnRef>
          <a:fillRef idx="2">
            <a:schemeClr val="accent4"/>
          </a:fillRef>
          <a:effectRef idx="1">
            <a:schemeClr val="accent4"/>
          </a:effectRef>
          <a:fontRef idx="minor">
            <a:schemeClr val="dk1"/>
          </a:fontRef>
        </dgm:style>
      </dgm:prSet>
      <dgm:spPr/>
      <dgm:t>
        <a:bodyPr/>
        <a:lstStyle/>
        <a:p>
          <a:r>
            <a:rPr lang="zh-CN" altLang="en-US" dirty="0" smtClean="0"/>
            <a:t>时间</a:t>
          </a:r>
          <a:endParaRPr lang="zh-CN" altLang="en-US" dirty="0"/>
        </a:p>
      </dgm:t>
    </dgm:pt>
    <dgm:pt modelId="{FF2DF4A7-9E3D-4B2F-BF8B-FC6DBD96F2DF}" type="parTrans" cxnId="{B6E3B32A-4902-43C4-BAA9-980800D40A80}">
      <dgm:prSet/>
      <dgm:spPr/>
      <dgm:t>
        <a:bodyPr/>
        <a:lstStyle/>
        <a:p>
          <a:endParaRPr lang="zh-CN" altLang="en-US"/>
        </a:p>
      </dgm:t>
    </dgm:pt>
    <dgm:pt modelId="{72B85F4E-4DBA-4E2E-98E0-A6744C3C255F}" type="sibTrans" cxnId="{B6E3B32A-4902-43C4-BAA9-980800D40A80}">
      <dgm:prSet/>
      <dgm:spPr/>
      <dgm:t>
        <a:bodyPr/>
        <a:lstStyle/>
        <a:p>
          <a:endParaRPr lang="zh-CN" altLang="en-US"/>
        </a:p>
      </dgm:t>
    </dgm:pt>
    <dgm:pt modelId="{4E3EE0DC-E272-479D-AB0C-C1A3558DE39B}">
      <dgm:prSet phldrT="[文本]">
        <dgm:style>
          <a:lnRef idx="1">
            <a:schemeClr val="accent6"/>
          </a:lnRef>
          <a:fillRef idx="2">
            <a:schemeClr val="accent6"/>
          </a:fillRef>
          <a:effectRef idx="1">
            <a:schemeClr val="accent6"/>
          </a:effectRef>
          <a:fontRef idx="minor">
            <a:schemeClr val="dk1"/>
          </a:fontRef>
        </dgm:style>
      </dgm:prSet>
      <dgm:spPr/>
      <dgm:t>
        <a:bodyPr/>
        <a:lstStyle/>
        <a:p>
          <a:r>
            <a:rPr lang="zh-CN" altLang="en-US" dirty="0" smtClean="0"/>
            <a:t>位置</a:t>
          </a:r>
          <a:endParaRPr lang="zh-CN" altLang="en-US" dirty="0"/>
        </a:p>
      </dgm:t>
    </dgm:pt>
    <dgm:pt modelId="{B9C7D144-8FB2-42BF-B7B4-A431E785CDA5}" type="parTrans" cxnId="{4D8F1B57-3F38-4DE0-B2DD-025F3AA28BF8}">
      <dgm:prSet/>
      <dgm:spPr/>
      <dgm:t>
        <a:bodyPr/>
        <a:lstStyle/>
        <a:p>
          <a:endParaRPr lang="zh-CN" altLang="en-US"/>
        </a:p>
      </dgm:t>
    </dgm:pt>
    <dgm:pt modelId="{A35EBBEA-464E-4175-8DC7-F1CA3F742A8B}" type="sibTrans" cxnId="{4D8F1B57-3F38-4DE0-B2DD-025F3AA28BF8}">
      <dgm:prSet/>
      <dgm:spPr/>
      <dgm:t>
        <a:bodyPr/>
        <a:lstStyle/>
        <a:p>
          <a:endParaRPr lang="zh-CN" altLang="en-US"/>
        </a:p>
      </dgm:t>
    </dgm:pt>
    <dgm:pt modelId="{AE0E2B53-E1F1-4AF1-AB6B-487D1FB7284C}">
      <dgm:prSet phldrT="[文本]">
        <dgm:style>
          <a:lnRef idx="1">
            <a:schemeClr val="dk1"/>
          </a:lnRef>
          <a:fillRef idx="2">
            <a:schemeClr val="dk1"/>
          </a:fillRef>
          <a:effectRef idx="1">
            <a:schemeClr val="dk1"/>
          </a:effectRef>
          <a:fontRef idx="minor">
            <a:schemeClr val="dk1"/>
          </a:fontRef>
        </dgm:style>
      </dgm:prSet>
      <dgm:spPr>
        <a:gradFill rotWithShape="0">
          <a:gsLst>
            <a:gs pos="0">
              <a:srgbClr val="F7F470"/>
            </a:gs>
            <a:gs pos="89000">
              <a:srgbClr val="FFFFCC"/>
            </a:gs>
            <a:gs pos="100000">
              <a:schemeClr val="bg1"/>
            </a:gs>
          </a:gsLst>
        </a:gradFill>
        <a:ln>
          <a:solidFill>
            <a:srgbClr val="FFCC00"/>
          </a:solidFill>
        </a:ln>
      </dgm:spPr>
      <dgm:t>
        <a:bodyPr/>
        <a:lstStyle/>
        <a:p>
          <a:r>
            <a:rPr lang="zh-CN" altLang="en-US" dirty="0" smtClean="0"/>
            <a:t>相位</a:t>
          </a:r>
          <a:endParaRPr lang="en-US" altLang="zh-CN" dirty="0" smtClean="0"/>
        </a:p>
      </dgm:t>
    </dgm:pt>
    <dgm:pt modelId="{659A491A-4583-4D7F-8C38-A02469862075}" type="parTrans" cxnId="{DF4F486E-008B-4DD6-93EC-8AABB9078728}">
      <dgm:prSet/>
      <dgm:spPr/>
      <dgm:t>
        <a:bodyPr/>
        <a:lstStyle/>
        <a:p>
          <a:endParaRPr lang="zh-CN" altLang="en-US"/>
        </a:p>
      </dgm:t>
    </dgm:pt>
    <dgm:pt modelId="{5B102F1C-5B34-4066-8F04-BE3E42B72428}" type="sibTrans" cxnId="{DF4F486E-008B-4DD6-93EC-8AABB9078728}">
      <dgm:prSet/>
      <dgm:spPr/>
      <dgm:t>
        <a:bodyPr/>
        <a:lstStyle/>
        <a:p>
          <a:endParaRPr lang="zh-CN" altLang="en-US"/>
        </a:p>
      </dgm:t>
    </dgm:pt>
    <dgm:pt modelId="{06E1E3F2-DA45-4563-A4A9-F08A08CF5B98}">
      <dgm:prSet phldrT="[文本]"/>
      <dgm:spPr/>
      <dgm:t>
        <a:bodyPr/>
        <a:lstStyle/>
        <a:p>
          <a:endParaRPr lang="zh-CN" altLang="en-US"/>
        </a:p>
      </dgm:t>
    </dgm:pt>
    <dgm:pt modelId="{BA23C42D-B2FD-4971-A1DA-BC9E3F8BA688}" type="parTrans" cxnId="{E22B3818-A7DF-4006-9E5F-206F5561846B}">
      <dgm:prSet/>
      <dgm:spPr/>
      <dgm:t>
        <a:bodyPr/>
        <a:lstStyle/>
        <a:p>
          <a:endParaRPr lang="zh-CN" altLang="en-US"/>
        </a:p>
      </dgm:t>
    </dgm:pt>
    <dgm:pt modelId="{56CE6577-1504-45C7-BB22-8347EE870DA6}" type="sibTrans" cxnId="{E22B3818-A7DF-4006-9E5F-206F5561846B}">
      <dgm:prSet/>
      <dgm:spPr/>
      <dgm:t>
        <a:bodyPr/>
        <a:lstStyle/>
        <a:p>
          <a:endParaRPr lang="zh-CN" altLang="en-US"/>
        </a:p>
      </dgm:t>
    </dgm:pt>
    <dgm:pt modelId="{86AE43DD-D880-418C-85DA-0C1EC5EF1FC2}">
      <dgm:prSet phldrT="[文本]">
        <dgm:style>
          <a:lnRef idx="1">
            <a:schemeClr val="accent3"/>
          </a:lnRef>
          <a:fillRef idx="2">
            <a:schemeClr val="accent3"/>
          </a:fillRef>
          <a:effectRef idx="1">
            <a:schemeClr val="accent3"/>
          </a:effectRef>
          <a:fontRef idx="minor">
            <a:schemeClr val="dk1"/>
          </a:fontRef>
        </dgm:style>
      </dgm:prSet>
      <dgm:spPr/>
      <dgm:t>
        <a:bodyPr/>
        <a:lstStyle/>
        <a:p>
          <a:r>
            <a:rPr lang="zh-CN" altLang="en-US" dirty="0" smtClean="0"/>
            <a:t>偏振</a:t>
          </a:r>
          <a:endParaRPr lang="en-US" altLang="zh-CN" dirty="0" smtClean="0"/>
        </a:p>
      </dgm:t>
    </dgm:pt>
    <dgm:pt modelId="{B4DCE43B-E83A-4E0F-A49A-A0B707DC122D}" type="parTrans" cxnId="{2684E940-6E87-4262-BB34-FA51C486A86E}">
      <dgm:prSet/>
      <dgm:spPr/>
      <dgm:t>
        <a:bodyPr/>
        <a:lstStyle/>
        <a:p>
          <a:endParaRPr lang="zh-CN" altLang="en-US"/>
        </a:p>
      </dgm:t>
    </dgm:pt>
    <dgm:pt modelId="{015A2944-E88A-427E-A5D8-71475F2FDB8F}" type="sibTrans" cxnId="{2684E940-6E87-4262-BB34-FA51C486A86E}">
      <dgm:prSet/>
      <dgm:spPr/>
      <dgm:t>
        <a:bodyPr/>
        <a:lstStyle/>
        <a:p>
          <a:endParaRPr lang="zh-CN" altLang="en-US"/>
        </a:p>
      </dgm:t>
    </dgm:pt>
    <dgm:pt modelId="{DBC892DA-D0CB-49FD-9533-E260E824A485}" type="pres">
      <dgm:prSet presAssocID="{09B019BF-8E3D-48E1-AF46-90357940476D}" presName="Name0" presStyleCnt="0">
        <dgm:presLayoutVars>
          <dgm:chMax val="1"/>
          <dgm:dir/>
          <dgm:animLvl val="ctr"/>
          <dgm:resizeHandles val="exact"/>
        </dgm:presLayoutVars>
      </dgm:prSet>
      <dgm:spPr/>
      <dgm:t>
        <a:bodyPr/>
        <a:lstStyle/>
        <a:p>
          <a:endParaRPr lang="zh-CN" altLang="en-US"/>
        </a:p>
      </dgm:t>
    </dgm:pt>
    <dgm:pt modelId="{7FF43D0E-6A32-4DC8-8065-2DD36D8AA48A}" type="pres">
      <dgm:prSet presAssocID="{364A68D4-AB7F-4035-BDBE-8776BCC7434A}" presName="centerShape" presStyleLbl="node0" presStyleIdx="0" presStyleCnt="1"/>
      <dgm:spPr/>
      <dgm:t>
        <a:bodyPr/>
        <a:lstStyle/>
        <a:p>
          <a:endParaRPr lang="zh-CN" altLang="en-US"/>
        </a:p>
      </dgm:t>
    </dgm:pt>
    <dgm:pt modelId="{79CCFAE4-040E-4677-BE34-0307F8C8E8ED}" type="pres">
      <dgm:prSet presAssocID="{E824DEC5-1813-4163-8143-E87F6EE66759}" presName="node" presStyleLbl="node1" presStyleIdx="0" presStyleCnt="6">
        <dgm:presLayoutVars>
          <dgm:bulletEnabled val="1"/>
        </dgm:presLayoutVars>
      </dgm:prSet>
      <dgm:spPr/>
      <dgm:t>
        <a:bodyPr/>
        <a:lstStyle/>
        <a:p>
          <a:endParaRPr lang="zh-CN" altLang="en-US"/>
        </a:p>
      </dgm:t>
    </dgm:pt>
    <dgm:pt modelId="{42A06405-9079-4A66-939B-EE0F7EF95406}" type="pres">
      <dgm:prSet presAssocID="{E824DEC5-1813-4163-8143-E87F6EE66759}" presName="dummy" presStyleCnt="0"/>
      <dgm:spPr/>
    </dgm:pt>
    <dgm:pt modelId="{47820851-09AB-439E-BF42-6816944B3A2C}" type="pres">
      <dgm:prSet presAssocID="{24290A11-0059-4FCF-9EC8-9562A68AEB29}" presName="sibTrans" presStyleLbl="sibTrans2D1" presStyleIdx="0" presStyleCnt="6"/>
      <dgm:spPr/>
      <dgm:t>
        <a:bodyPr/>
        <a:lstStyle/>
        <a:p>
          <a:endParaRPr lang="zh-CN" altLang="en-US"/>
        </a:p>
      </dgm:t>
    </dgm:pt>
    <dgm:pt modelId="{88BDDDE3-B5CC-4D74-8974-983A0EC9B2DA}" type="pres">
      <dgm:prSet presAssocID="{AE0E2B53-E1F1-4AF1-AB6B-487D1FB7284C}" presName="node" presStyleLbl="node1" presStyleIdx="1" presStyleCnt="6">
        <dgm:presLayoutVars>
          <dgm:bulletEnabled val="1"/>
        </dgm:presLayoutVars>
      </dgm:prSet>
      <dgm:spPr/>
      <dgm:t>
        <a:bodyPr/>
        <a:lstStyle/>
        <a:p>
          <a:endParaRPr lang="zh-CN" altLang="en-US"/>
        </a:p>
      </dgm:t>
    </dgm:pt>
    <dgm:pt modelId="{CE122F17-96BC-40F8-9A20-5A0C1A05707D}" type="pres">
      <dgm:prSet presAssocID="{AE0E2B53-E1F1-4AF1-AB6B-487D1FB7284C}" presName="dummy" presStyleCnt="0"/>
      <dgm:spPr/>
    </dgm:pt>
    <dgm:pt modelId="{B93F92FB-D5FE-4764-A8F0-A4C843380F8F}" type="pres">
      <dgm:prSet presAssocID="{5B102F1C-5B34-4066-8F04-BE3E42B72428}" presName="sibTrans" presStyleLbl="sibTrans2D1" presStyleIdx="1" presStyleCnt="6"/>
      <dgm:spPr/>
      <dgm:t>
        <a:bodyPr/>
        <a:lstStyle/>
        <a:p>
          <a:endParaRPr lang="zh-CN" altLang="en-US"/>
        </a:p>
      </dgm:t>
    </dgm:pt>
    <dgm:pt modelId="{762C2C56-D8CE-4D7F-A9AB-EE43653A6D0E}" type="pres">
      <dgm:prSet presAssocID="{86AE43DD-D880-418C-85DA-0C1EC5EF1FC2}" presName="node" presStyleLbl="node1" presStyleIdx="2" presStyleCnt="6">
        <dgm:presLayoutVars>
          <dgm:bulletEnabled val="1"/>
        </dgm:presLayoutVars>
      </dgm:prSet>
      <dgm:spPr/>
      <dgm:t>
        <a:bodyPr/>
        <a:lstStyle/>
        <a:p>
          <a:endParaRPr lang="zh-CN" altLang="en-US"/>
        </a:p>
      </dgm:t>
    </dgm:pt>
    <dgm:pt modelId="{7C05C120-C027-4341-9C34-F5DD3434A5FE}" type="pres">
      <dgm:prSet presAssocID="{86AE43DD-D880-418C-85DA-0C1EC5EF1FC2}" presName="dummy" presStyleCnt="0"/>
      <dgm:spPr/>
    </dgm:pt>
    <dgm:pt modelId="{FE228694-CF2D-424E-AB7A-5300083DAAD6}" type="pres">
      <dgm:prSet presAssocID="{015A2944-E88A-427E-A5D8-71475F2FDB8F}" presName="sibTrans" presStyleLbl="sibTrans2D1" presStyleIdx="2" presStyleCnt="6"/>
      <dgm:spPr/>
      <dgm:t>
        <a:bodyPr/>
        <a:lstStyle/>
        <a:p>
          <a:endParaRPr lang="zh-CN" altLang="en-US"/>
        </a:p>
      </dgm:t>
    </dgm:pt>
    <dgm:pt modelId="{FF9DFE0E-EAC1-45C0-A229-B58417C8CF98}" type="pres">
      <dgm:prSet presAssocID="{0C8C3314-8C66-41C6-9335-9421DAB2EBD4}" presName="node" presStyleLbl="node1" presStyleIdx="3" presStyleCnt="6">
        <dgm:presLayoutVars>
          <dgm:bulletEnabled val="1"/>
        </dgm:presLayoutVars>
      </dgm:prSet>
      <dgm:spPr/>
      <dgm:t>
        <a:bodyPr/>
        <a:lstStyle/>
        <a:p>
          <a:endParaRPr lang="zh-CN" altLang="en-US"/>
        </a:p>
      </dgm:t>
    </dgm:pt>
    <dgm:pt modelId="{BF7A9F6A-0DAA-45C3-8A26-30F07EEB19B0}" type="pres">
      <dgm:prSet presAssocID="{0C8C3314-8C66-41C6-9335-9421DAB2EBD4}" presName="dummy" presStyleCnt="0"/>
      <dgm:spPr/>
    </dgm:pt>
    <dgm:pt modelId="{C74A0167-F76C-437F-9633-17C27092D5F3}" type="pres">
      <dgm:prSet presAssocID="{E6C184A9-7019-442C-83B0-00E9E67B3E20}" presName="sibTrans" presStyleLbl="sibTrans2D1" presStyleIdx="3" presStyleCnt="6"/>
      <dgm:spPr/>
      <dgm:t>
        <a:bodyPr/>
        <a:lstStyle/>
        <a:p>
          <a:endParaRPr lang="zh-CN" altLang="en-US"/>
        </a:p>
      </dgm:t>
    </dgm:pt>
    <dgm:pt modelId="{D7FB62F4-8B88-40EF-962D-5A17E2050D40}" type="pres">
      <dgm:prSet presAssocID="{93E02813-AA39-4CF9-82D3-D41B79388357}" presName="node" presStyleLbl="node1" presStyleIdx="4" presStyleCnt="6">
        <dgm:presLayoutVars>
          <dgm:bulletEnabled val="1"/>
        </dgm:presLayoutVars>
      </dgm:prSet>
      <dgm:spPr/>
      <dgm:t>
        <a:bodyPr/>
        <a:lstStyle/>
        <a:p>
          <a:endParaRPr lang="zh-CN" altLang="en-US"/>
        </a:p>
      </dgm:t>
    </dgm:pt>
    <dgm:pt modelId="{6EDFD25C-1A36-471E-BCF4-227D6E19C778}" type="pres">
      <dgm:prSet presAssocID="{93E02813-AA39-4CF9-82D3-D41B79388357}" presName="dummy" presStyleCnt="0"/>
      <dgm:spPr/>
    </dgm:pt>
    <dgm:pt modelId="{8033368A-DA06-429C-98CC-ED3CD974F237}" type="pres">
      <dgm:prSet presAssocID="{72B85F4E-4DBA-4E2E-98E0-A6744C3C255F}" presName="sibTrans" presStyleLbl="sibTrans2D1" presStyleIdx="4" presStyleCnt="6"/>
      <dgm:spPr/>
      <dgm:t>
        <a:bodyPr/>
        <a:lstStyle/>
        <a:p>
          <a:endParaRPr lang="zh-CN" altLang="en-US"/>
        </a:p>
      </dgm:t>
    </dgm:pt>
    <dgm:pt modelId="{E8516C6A-B95A-4FFD-881B-807681EF184A}" type="pres">
      <dgm:prSet presAssocID="{4E3EE0DC-E272-479D-AB0C-C1A3558DE39B}" presName="node" presStyleLbl="node1" presStyleIdx="5" presStyleCnt="6">
        <dgm:presLayoutVars>
          <dgm:bulletEnabled val="1"/>
        </dgm:presLayoutVars>
      </dgm:prSet>
      <dgm:spPr/>
      <dgm:t>
        <a:bodyPr/>
        <a:lstStyle/>
        <a:p>
          <a:endParaRPr lang="zh-CN" altLang="en-US"/>
        </a:p>
      </dgm:t>
    </dgm:pt>
    <dgm:pt modelId="{30DF9BCF-56E9-47F5-8131-51658E16157A}" type="pres">
      <dgm:prSet presAssocID="{4E3EE0DC-E272-479D-AB0C-C1A3558DE39B}" presName="dummy" presStyleCnt="0"/>
      <dgm:spPr/>
    </dgm:pt>
    <dgm:pt modelId="{4BE465C7-2D89-4A02-86E2-F3D37BD8CC30}" type="pres">
      <dgm:prSet presAssocID="{A35EBBEA-464E-4175-8DC7-F1CA3F742A8B}" presName="sibTrans" presStyleLbl="sibTrans2D1" presStyleIdx="5" presStyleCnt="6"/>
      <dgm:spPr/>
      <dgm:t>
        <a:bodyPr/>
        <a:lstStyle/>
        <a:p>
          <a:endParaRPr lang="zh-CN" altLang="en-US"/>
        </a:p>
      </dgm:t>
    </dgm:pt>
  </dgm:ptLst>
  <dgm:cxnLst>
    <dgm:cxn modelId="{DF4F486E-008B-4DD6-93EC-8AABB9078728}" srcId="{364A68D4-AB7F-4035-BDBE-8776BCC7434A}" destId="{AE0E2B53-E1F1-4AF1-AB6B-487D1FB7284C}" srcOrd="1" destOrd="0" parTransId="{659A491A-4583-4D7F-8C38-A02469862075}" sibTransId="{5B102F1C-5B34-4066-8F04-BE3E42B72428}"/>
    <dgm:cxn modelId="{ED8E12F9-ED7D-4815-B428-B177662E8075}" type="presOf" srcId="{4E3EE0DC-E272-479D-AB0C-C1A3558DE39B}" destId="{E8516C6A-B95A-4FFD-881B-807681EF184A}" srcOrd="0" destOrd="0" presId="urn:microsoft.com/office/officeart/2005/8/layout/radial6"/>
    <dgm:cxn modelId="{1A76AD30-1790-4C8C-9B96-102FF0E4EF3D}" type="presOf" srcId="{015A2944-E88A-427E-A5D8-71475F2FDB8F}" destId="{FE228694-CF2D-424E-AB7A-5300083DAAD6}" srcOrd="0" destOrd="0" presId="urn:microsoft.com/office/officeart/2005/8/layout/radial6"/>
    <dgm:cxn modelId="{0428F9D1-D8A4-46BA-A1F2-82C5A0A237DA}" type="presOf" srcId="{09B019BF-8E3D-48E1-AF46-90357940476D}" destId="{DBC892DA-D0CB-49FD-9533-E260E824A485}" srcOrd="0" destOrd="0" presId="urn:microsoft.com/office/officeart/2005/8/layout/radial6"/>
    <dgm:cxn modelId="{6112CB31-F05A-45D3-8F2B-9C9F63E38CA0}" srcId="{364A68D4-AB7F-4035-BDBE-8776BCC7434A}" destId="{0C8C3314-8C66-41C6-9335-9421DAB2EBD4}" srcOrd="3" destOrd="0" parTransId="{88E0AF4E-9C78-4BA4-8376-A334760E9788}" sibTransId="{E6C184A9-7019-442C-83B0-00E9E67B3E20}"/>
    <dgm:cxn modelId="{182C93C4-E9FE-412F-BD47-7FD9D0E55989}" srcId="{09B019BF-8E3D-48E1-AF46-90357940476D}" destId="{364A68D4-AB7F-4035-BDBE-8776BCC7434A}" srcOrd="0" destOrd="0" parTransId="{07C9FCFB-1944-423B-8772-3BB01D00F5CE}" sibTransId="{04FB2E54-204A-442E-9883-B812BB1E4194}"/>
    <dgm:cxn modelId="{A1629735-11EB-4317-B425-4045DC4571A3}" type="presOf" srcId="{AE0E2B53-E1F1-4AF1-AB6B-487D1FB7284C}" destId="{88BDDDE3-B5CC-4D74-8974-983A0EC9B2DA}" srcOrd="0" destOrd="0" presId="urn:microsoft.com/office/officeart/2005/8/layout/radial6"/>
    <dgm:cxn modelId="{967101D3-BB0E-440A-BFCD-E580C6BC9951}" type="presOf" srcId="{364A68D4-AB7F-4035-BDBE-8776BCC7434A}" destId="{7FF43D0E-6A32-4DC8-8065-2DD36D8AA48A}" srcOrd="0" destOrd="0" presId="urn:microsoft.com/office/officeart/2005/8/layout/radial6"/>
    <dgm:cxn modelId="{868ECEA3-58B0-4001-BDAD-524E4D0F2CC8}" type="presOf" srcId="{E824DEC5-1813-4163-8143-E87F6EE66759}" destId="{79CCFAE4-040E-4677-BE34-0307F8C8E8ED}" srcOrd="0" destOrd="0" presId="urn:microsoft.com/office/officeart/2005/8/layout/radial6"/>
    <dgm:cxn modelId="{5C793F38-F2A0-41E7-BD7D-0618AE09739E}" type="presOf" srcId="{86AE43DD-D880-418C-85DA-0C1EC5EF1FC2}" destId="{762C2C56-D8CE-4D7F-A9AB-EE43653A6D0E}" srcOrd="0" destOrd="0" presId="urn:microsoft.com/office/officeart/2005/8/layout/radial6"/>
    <dgm:cxn modelId="{F91FD4D2-6AEF-49FC-9677-66D82C220CCB}" type="presOf" srcId="{A35EBBEA-464E-4175-8DC7-F1CA3F742A8B}" destId="{4BE465C7-2D89-4A02-86E2-F3D37BD8CC30}" srcOrd="0" destOrd="0" presId="urn:microsoft.com/office/officeart/2005/8/layout/radial6"/>
    <dgm:cxn modelId="{4D8F1B57-3F38-4DE0-B2DD-025F3AA28BF8}" srcId="{364A68D4-AB7F-4035-BDBE-8776BCC7434A}" destId="{4E3EE0DC-E272-479D-AB0C-C1A3558DE39B}" srcOrd="5" destOrd="0" parTransId="{B9C7D144-8FB2-42BF-B7B4-A431E785CDA5}" sibTransId="{A35EBBEA-464E-4175-8DC7-F1CA3F742A8B}"/>
    <dgm:cxn modelId="{32AEBA17-03B9-48A8-BA55-116F5754832B}" srcId="{364A68D4-AB7F-4035-BDBE-8776BCC7434A}" destId="{E824DEC5-1813-4163-8143-E87F6EE66759}" srcOrd="0" destOrd="0" parTransId="{2F5A038B-164E-40F9-A529-F784A7C629D6}" sibTransId="{24290A11-0059-4FCF-9EC8-9562A68AEB29}"/>
    <dgm:cxn modelId="{BA42BDDA-3D78-450A-9516-03C2ED0C1B1E}" type="presOf" srcId="{E6C184A9-7019-442C-83B0-00E9E67B3E20}" destId="{C74A0167-F76C-437F-9633-17C27092D5F3}" srcOrd="0" destOrd="0" presId="urn:microsoft.com/office/officeart/2005/8/layout/radial6"/>
    <dgm:cxn modelId="{5586A880-619B-4015-83A6-735D08B7533D}" type="presOf" srcId="{72B85F4E-4DBA-4E2E-98E0-A6744C3C255F}" destId="{8033368A-DA06-429C-98CC-ED3CD974F237}" srcOrd="0" destOrd="0" presId="urn:microsoft.com/office/officeart/2005/8/layout/radial6"/>
    <dgm:cxn modelId="{57F6425F-C489-4941-BBEB-AA058EE1F3BD}" type="presOf" srcId="{5B102F1C-5B34-4066-8F04-BE3E42B72428}" destId="{B93F92FB-D5FE-4764-A8F0-A4C843380F8F}" srcOrd="0" destOrd="0" presId="urn:microsoft.com/office/officeart/2005/8/layout/radial6"/>
    <dgm:cxn modelId="{2684E940-6E87-4262-BB34-FA51C486A86E}" srcId="{364A68D4-AB7F-4035-BDBE-8776BCC7434A}" destId="{86AE43DD-D880-418C-85DA-0C1EC5EF1FC2}" srcOrd="2" destOrd="0" parTransId="{B4DCE43B-E83A-4E0F-A49A-A0B707DC122D}" sibTransId="{015A2944-E88A-427E-A5D8-71475F2FDB8F}"/>
    <dgm:cxn modelId="{55A271FC-7ED5-4623-A12A-317DBD911D57}" type="presOf" srcId="{24290A11-0059-4FCF-9EC8-9562A68AEB29}" destId="{47820851-09AB-439E-BF42-6816944B3A2C}" srcOrd="0" destOrd="0" presId="urn:microsoft.com/office/officeart/2005/8/layout/radial6"/>
    <dgm:cxn modelId="{E22B3818-A7DF-4006-9E5F-206F5561846B}" srcId="{09B019BF-8E3D-48E1-AF46-90357940476D}" destId="{06E1E3F2-DA45-4563-A4A9-F08A08CF5B98}" srcOrd="1" destOrd="0" parTransId="{BA23C42D-B2FD-4971-A1DA-BC9E3F8BA688}" sibTransId="{56CE6577-1504-45C7-BB22-8347EE870DA6}"/>
    <dgm:cxn modelId="{B6E3B32A-4902-43C4-BAA9-980800D40A80}" srcId="{364A68D4-AB7F-4035-BDBE-8776BCC7434A}" destId="{93E02813-AA39-4CF9-82D3-D41B79388357}" srcOrd="4" destOrd="0" parTransId="{FF2DF4A7-9E3D-4B2F-BF8B-FC6DBD96F2DF}" sibTransId="{72B85F4E-4DBA-4E2E-98E0-A6744C3C255F}"/>
    <dgm:cxn modelId="{53886135-E63B-4BAE-8B88-5B32ECD9029F}" type="presOf" srcId="{0C8C3314-8C66-41C6-9335-9421DAB2EBD4}" destId="{FF9DFE0E-EAC1-45C0-A229-B58417C8CF98}" srcOrd="0" destOrd="0" presId="urn:microsoft.com/office/officeart/2005/8/layout/radial6"/>
    <dgm:cxn modelId="{400D14F0-4A2D-47AD-9369-74F51A5D1B29}" type="presOf" srcId="{93E02813-AA39-4CF9-82D3-D41B79388357}" destId="{D7FB62F4-8B88-40EF-962D-5A17E2050D40}" srcOrd="0" destOrd="0" presId="urn:microsoft.com/office/officeart/2005/8/layout/radial6"/>
    <dgm:cxn modelId="{7D8EC4E4-9675-483B-A29A-9969E529E9CC}" type="presParOf" srcId="{DBC892DA-D0CB-49FD-9533-E260E824A485}" destId="{7FF43D0E-6A32-4DC8-8065-2DD36D8AA48A}" srcOrd="0" destOrd="0" presId="urn:microsoft.com/office/officeart/2005/8/layout/radial6"/>
    <dgm:cxn modelId="{D3F4B5D6-0835-4E78-A896-4BD8A4546BA0}" type="presParOf" srcId="{DBC892DA-D0CB-49FD-9533-E260E824A485}" destId="{79CCFAE4-040E-4677-BE34-0307F8C8E8ED}" srcOrd="1" destOrd="0" presId="urn:microsoft.com/office/officeart/2005/8/layout/radial6"/>
    <dgm:cxn modelId="{A9FDB700-5915-4BE3-A26C-C95FE0FFAE79}" type="presParOf" srcId="{DBC892DA-D0CB-49FD-9533-E260E824A485}" destId="{42A06405-9079-4A66-939B-EE0F7EF95406}" srcOrd="2" destOrd="0" presId="urn:microsoft.com/office/officeart/2005/8/layout/radial6"/>
    <dgm:cxn modelId="{33F6E2C4-B155-4EC3-8238-96F83F9DB4BD}" type="presParOf" srcId="{DBC892DA-D0CB-49FD-9533-E260E824A485}" destId="{47820851-09AB-439E-BF42-6816944B3A2C}" srcOrd="3" destOrd="0" presId="urn:microsoft.com/office/officeart/2005/8/layout/radial6"/>
    <dgm:cxn modelId="{BECA9879-DCA5-4EEA-9463-C47E0BF4A477}" type="presParOf" srcId="{DBC892DA-D0CB-49FD-9533-E260E824A485}" destId="{88BDDDE3-B5CC-4D74-8974-983A0EC9B2DA}" srcOrd="4" destOrd="0" presId="urn:microsoft.com/office/officeart/2005/8/layout/radial6"/>
    <dgm:cxn modelId="{44C4D264-A179-4FC1-BD05-741057F2ABFB}" type="presParOf" srcId="{DBC892DA-D0CB-49FD-9533-E260E824A485}" destId="{CE122F17-96BC-40F8-9A20-5A0C1A05707D}" srcOrd="5" destOrd="0" presId="urn:microsoft.com/office/officeart/2005/8/layout/radial6"/>
    <dgm:cxn modelId="{6B9BBABC-AA50-4577-B839-A02261DD4FC6}" type="presParOf" srcId="{DBC892DA-D0CB-49FD-9533-E260E824A485}" destId="{B93F92FB-D5FE-4764-A8F0-A4C843380F8F}" srcOrd="6" destOrd="0" presId="urn:microsoft.com/office/officeart/2005/8/layout/radial6"/>
    <dgm:cxn modelId="{3B8E55E2-22C0-48F7-81FA-181858EA299D}" type="presParOf" srcId="{DBC892DA-D0CB-49FD-9533-E260E824A485}" destId="{762C2C56-D8CE-4D7F-A9AB-EE43653A6D0E}" srcOrd="7" destOrd="0" presId="urn:microsoft.com/office/officeart/2005/8/layout/radial6"/>
    <dgm:cxn modelId="{8E494EA9-AA4E-46E1-9BB3-272A01D554B5}" type="presParOf" srcId="{DBC892DA-D0CB-49FD-9533-E260E824A485}" destId="{7C05C120-C027-4341-9C34-F5DD3434A5FE}" srcOrd="8" destOrd="0" presId="urn:microsoft.com/office/officeart/2005/8/layout/radial6"/>
    <dgm:cxn modelId="{A1C1833B-164C-415C-B217-6DC2AE4D90F0}" type="presParOf" srcId="{DBC892DA-D0CB-49FD-9533-E260E824A485}" destId="{FE228694-CF2D-424E-AB7A-5300083DAAD6}" srcOrd="9" destOrd="0" presId="urn:microsoft.com/office/officeart/2005/8/layout/radial6"/>
    <dgm:cxn modelId="{F34DF67B-1235-453D-A53B-00DBA384750E}" type="presParOf" srcId="{DBC892DA-D0CB-49FD-9533-E260E824A485}" destId="{FF9DFE0E-EAC1-45C0-A229-B58417C8CF98}" srcOrd="10" destOrd="0" presId="urn:microsoft.com/office/officeart/2005/8/layout/radial6"/>
    <dgm:cxn modelId="{A6BE3665-4640-45E0-86C3-03BA82CC09F3}" type="presParOf" srcId="{DBC892DA-D0CB-49FD-9533-E260E824A485}" destId="{BF7A9F6A-0DAA-45C3-8A26-30F07EEB19B0}" srcOrd="11" destOrd="0" presId="urn:microsoft.com/office/officeart/2005/8/layout/radial6"/>
    <dgm:cxn modelId="{462EA4A3-98E3-4A3E-A664-BEC689EAD265}" type="presParOf" srcId="{DBC892DA-D0CB-49FD-9533-E260E824A485}" destId="{C74A0167-F76C-437F-9633-17C27092D5F3}" srcOrd="12" destOrd="0" presId="urn:microsoft.com/office/officeart/2005/8/layout/radial6"/>
    <dgm:cxn modelId="{88543F95-BA5F-4F2E-8DC2-8DDCA0EA58CE}" type="presParOf" srcId="{DBC892DA-D0CB-49FD-9533-E260E824A485}" destId="{D7FB62F4-8B88-40EF-962D-5A17E2050D40}" srcOrd="13" destOrd="0" presId="urn:microsoft.com/office/officeart/2005/8/layout/radial6"/>
    <dgm:cxn modelId="{60D1DBBE-995E-4F52-B614-AD1EDE2EE1E0}" type="presParOf" srcId="{DBC892DA-D0CB-49FD-9533-E260E824A485}" destId="{6EDFD25C-1A36-471E-BCF4-227D6E19C778}" srcOrd="14" destOrd="0" presId="urn:microsoft.com/office/officeart/2005/8/layout/radial6"/>
    <dgm:cxn modelId="{8F95B1F2-C47A-4645-89EB-09122E57E929}" type="presParOf" srcId="{DBC892DA-D0CB-49FD-9533-E260E824A485}" destId="{8033368A-DA06-429C-98CC-ED3CD974F237}" srcOrd="15" destOrd="0" presId="urn:microsoft.com/office/officeart/2005/8/layout/radial6"/>
    <dgm:cxn modelId="{91DD10F2-8BC9-46C4-BC4E-A0D74A1D636F}" type="presParOf" srcId="{DBC892DA-D0CB-49FD-9533-E260E824A485}" destId="{E8516C6A-B95A-4FFD-881B-807681EF184A}" srcOrd="16" destOrd="0" presId="urn:microsoft.com/office/officeart/2005/8/layout/radial6"/>
    <dgm:cxn modelId="{BAA1B575-29B0-4A6F-9358-8F725EE3B830}" type="presParOf" srcId="{DBC892DA-D0CB-49FD-9533-E260E824A485}" destId="{30DF9BCF-56E9-47F5-8131-51658E16157A}" srcOrd="17" destOrd="0" presId="urn:microsoft.com/office/officeart/2005/8/layout/radial6"/>
    <dgm:cxn modelId="{25D6BD56-6A1C-477B-9C26-F8028F3E8FDD}" type="presParOf" srcId="{DBC892DA-D0CB-49FD-9533-E260E824A485}" destId="{4BE465C7-2D89-4A02-86E2-F3D37BD8CC30}" srcOrd="18" destOrd="0" presId="urn:microsoft.com/office/officeart/2005/8/layout/radial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D5978-1C7B-4FD4-8947-688DADABA680}">
      <dsp:nvSpPr>
        <dsp:cNvPr id="0" name=""/>
        <dsp:cNvSpPr/>
      </dsp:nvSpPr>
      <dsp:spPr>
        <a:xfrm rot="5400000">
          <a:off x="733947" y="2253709"/>
          <a:ext cx="596228" cy="67878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12C52-798C-435F-A63F-4847B9149AF5}">
      <dsp:nvSpPr>
        <dsp:cNvPr id="0" name=""/>
        <dsp:cNvSpPr/>
      </dsp:nvSpPr>
      <dsp:spPr>
        <a:xfrm>
          <a:off x="4406" y="1490698"/>
          <a:ext cx="3266534" cy="702555"/>
        </a:xfrm>
        <a:prstGeom prst="roundRect">
          <a:avLst>
            <a:gd name="adj" fmla="val 1667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C00000"/>
              </a:solidFill>
            </a:rPr>
            <a:t>Part Ⅰ :  Background</a:t>
          </a:r>
          <a:endParaRPr lang="zh-CN" altLang="en-US" sz="2000" b="1" kern="1200" dirty="0"/>
        </a:p>
      </dsp:txBody>
      <dsp:txXfrm>
        <a:off x="38708" y="1525000"/>
        <a:ext cx="3197930" cy="633951"/>
      </dsp:txXfrm>
    </dsp:sp>
    <dsp:sp modelId="{9FB87386-CCEB-44C6-9CED-9927FE5E3A7C}">
      <dsp:nvSpPr>
        <dsp:cNvPr id="0" name=""/>
        <dsp:cNvSpPr/>
      </dsp:nvSpPr>
      <dsp:spPr>
        <a:xfrm>
          <a:off x="3384469" y="1598701"/>
          <a:ext cx="729994" cy="567836"/>
        </a:xfrm>
        <a:prstGeom prst="rect">
          <a:avLst/>
        </a:prstGeom>
        <a:noFill/>
        <a:ln>
          <a:noFill/>
        </a:ln>
        <a:effectLst/>
      </dsp:spPr>
      <dsp:style>
        <a:lnRef idx="0">
          <a:scrgbClr r="0" g="0" b="0"/>
        </a:lnRef>
        <a:fillRef idx="0">
          <a:scrgbClr r="0" g="0" b="0"/>
        </a:fillRef>
        <a:effectRef idx="0">
          <a:scrgbClr r="0" g="0" b="0"/>
        </a:effectRef>
        <a:fontRef idx="minor"/>
      </dsp:style>
    </dsp:sp>
    <dsp:sp modelId="{80D6A7CF-86A4-40DD-89A4-A1AB39F5259F}">
      <dsp:nvSpPr>
        <dsp:cNvPr id="0" name=""/>
        <dsp:cNvSpPr/>
      </dsp:nvSpPr>
      <dsp:spPr>
        <a:xfrm rot="5400000">
          <a:off x="1905140" y="3166074"/>
          <a:ext cx="596228" cy="67878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7BA517-B6E9-4D92-BFBE-D1AF55B0D70C}">
      <dsp:nvSpPr>
        <dsp:cNvPr id="0" name=""/>
        <dsp:cNvSpPr/>
      </dsp:nvSpPr>
      <dsp:spPr>
        <a:xfrm>
          <a:off x="1332549" y="2416751"/>
          <a:ext cx="3187984" cy="702555"/>
        </a:xfrm>
        <a:prstGeom prst="roundRect">
          <a:avLst>
            <a:gd name="adj" fmla="val 1667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C00000"/>
              </a:solidFill>
            </a:rPr>
            <a:t>Part Ⅱ:  With “SP” </a:t>
          </a:r>
          <a:endParaRPr lang="zh-CN" altLang="en-US" sz="2000" b="1" kern="1200" dirty="0"/>
        </a:p>
      </dsp:txBody>
      <dsp:txXfrm>
        <a:off x="1366851" y="2451053"/>
        <a:ext cx="3119380" cy="633951"/>
      </dsp:txXfrm>
    </dsp:sp>
    <dsp:sp modelId="{A5C78B31-F622-4C4F-B579-7F0C90F7A9FD}">
      <dsp:nvSpPr>
        <dsp:cNvPr id="0" name=""/>
        <dsp:cNvSpPr/>
      </dsp:nvSpPr>
      <dsp:spPr>
        <a:xfrm>
          <a:off x="3668184" y="2346905"/>
          <a:ext cx="729994" cy="567836"/>
        </a:xfrm>
        <a:prstGeom prst="rect">
          <a:avLst/>
        </a:prstGeom>
        <a:noFill/>
        <a:ln>
          <a:noFill/>
        </a:ln>
        <a:effectLst/>
      </dsp:spPr>
      <dsp:style>
        <a:lnRef idx="0">
          <a:scrgbClr r="0" g="0" b="0"/>
        </a:lnRef>
        <a:fillRef idx="0">
          <a:scrgbClr r="0" g="0" b="0"/>
        </a:fillRef>
        <a:effectRef idx="0">
          <a:scrgbClr r="0" g="0" b="0"/>
        </a:effectRef>
        <a:fontRef idx="minor"/>
      </dsp:style>
    </dsp:sp>
    <dsp:sp modelId="{D68EC468-7E3B-431B-98CB-41E01BE8B186}">
      <dsp:nvSpPr>
        <dsp:cNvPr id="0" name=""/>
        <dsp:cNvSpPr/>
      </dsp:nvSpPr>
      <dsp:spPr>
        <a:xfrm rot="5400000">
          <a:off x="3273684" y="4078433"/>
          <a:ext cx="596228" cy="67878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BD0C8D-5F62-4226-9F31-69B7BD28A8C7}">
      <dsp:nvSpPr>
        <dsp:cNvPr id="0" name=""/>
        <dsp:cNvSpPr/>
      </dsp:nvSpPr>
      <dsp:spPr>
        <a:xfrm>
          <a:off x="2624168" y="3329111"/>
          <a:ext cx="3187984" cy="702555"/>
        </a:xfrm>
        <a:prstGeom prst="roundRect">
          <a:avLst>
            <a:gd name="adj" fmla="val 1667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C00000"/>
              </a:solidFill>
            </a:rPr>
            <a:t>Part Ⅲ:  Applications</a:t>
          </a:r>
          <a:endParaRPr lang="zh-CN" altLang="en-US" sz="2000" b="1" kern="1200" dirty="0"/>
        </a:p>
      </dsp:txBody>
      <dsp:txXfrm>
        <a:off x="2658470" y="3363413"/>
        <a:ext cx="3119380" cy="633951"/>
      </dsp:txXfrm>
    </dsp:sp>
    <dsp:sp modelId="{E5FC91E4-92C9-45EA-88F5-B7F78B5D11F7}">
      <dsp:nvSpPr>
        <dsp:cNvPr id="0" name=""/>
        <dsp:cNvSpPr/>
      </dsp:nvSpPr>
      <dsp:spPr>
        <a:xfrm>
          <a:off x="5236120" y="3136107"/>
          <a:ext cx="729994" cy="567836"/>
        </a:xfrm>
        <a:prstGeom prst="rect">
          <a:avLst/>
        </a:prstGeom>
        <a:noFill/>
        <a:ln>
          <a:noFill/>
        </a:ln>
        <a:effectLst/>
      </dsp:spPr>
      <dsp:style>
        <a:lnRef idx="0">
          <a:scrgbClr r="0" g="0" b="0"/>
        </a:lnRef>
        <a:fillRef idx="0">
          <a:scrgbClr r="0" g="0" b="0"/>
        </a:fillRef>
        <a:effectRef idx="0">
          <a:scrgbClr r="0" g="0" b="0"/>
        </a:effectRef>
        <a:fontRef idx="minor"/>
      </dsp:style>
    </dsp:sp>
    <dsp:sp modelId="{E0B4727C-D51A-48BC-B608-7F929BE3178F}">
      <dsp:nvSpPr>
        <dsp:cNvPr id="0" name=""/>
        <dsp:cNvSpPr/>
      </dsp:nvSpPr>
      <dsp:spPr>
        <a:xfrm rot="5400000">
          <a:off x="4566196" y="5066829"/>
          <a:ext cx="596228" cy="67878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6ADA74-8104-4A74-AEDD-43DDBE1F6FD9}">
      <dsp:nvSpPr>
        <dsp:cNvPr id="0" name=""/>
        <dsp:cNvSpPr/>
      </dsp:nvSpPr>
      <dsp:spPr>
        <a:xfrm>
          <a:off x="3921969" y="4259759"/>
          <a:ext cx="3187984" cy="702555"/>
        </a:xfrm>
        <a:prstGeom prst="roundRect">
          <a:avLst>
            <a:gd name="adj" fmla="val 1667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C00000"/>
              </a:solidFill>
            </a:rPr>
            <a:t>Part IV:  Summary</a:t>
          </a:r>
          <a:endParaRPr lang="zh-CN" altLang="en-US" sz="2000" b="1" kern="1200" dirty="0"/>
        </a:p>
      </dsp:txBody>
      <dsp:txXfrm>
        <a:off x="3956271" y="4294061"/>
        <a:ext cx="3119380" cy="633951"/>
      </dsp:txXfrm>
    </dsp:sp>
    <dsp:sp modelId="{D7ADB0F8-99D9-467D-833F-856DD07BF253}">
      <dsp:nvSpPr>
        <dsp:cNvPr id="0" name=""/>
        <dsp:cNvSpPr/>
      </dsp:nvSpPr>
      <dsp:spPr>
        <a:xfrm>
          <a:off x="6804057" y="3925309"/>
          <a:ext cx="729994" cy="567836"/>
        </a:xfrm>
        <a:prstGeom prst="rect">
          <a:avLst/>
        </a:prstGeom>
        <a:noFill/>
        <a:ln>
          <a:noFill/>
        </a:ln>
        <a:effectLst/>
      </dsp:spPr>
      <dsp:style>
        <a:lnRef idx="0">
          <a:scrgbClr r="0" g="0" b="0"/>
        </a:lnRef>
        <a:fillRef idx="0">
          <a:scrgbClr r="0" g="0" b="0"/>
        </a:fillRef>
        <a:effectRef idx="0">
          <a:scrgbClr r="0" g="0" b="0"/>
        </a:effectRef>
        <a:fontRef idx="minor"/>
      </dsp:style>
    </dsp:sp>
    <dsp:sp modelId="{986AE1D4-C25F-475D-BDAF-CF3E912955F3}">
      <dsp:nvSpPr>
        <dsp:cNvPr id="0" name=""/>
        <dsp:cNvSpPr/>
      </dsp:nvSpPr>
      <dsp:spPr>
        <a:xfrm>
          <a:off x="5214481" y="5256587"/>
          <a:ext cx="3187984" cy="702555"/>
        </a:xfrm>
        <a:prstGeom prst="roundRect">
          <a:avLst>
            <a:gd name="adj" fmla="val 1667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C00000"/>
              </a:solidFill>
            </a:rPr>
            <a:t>Part V:  Further Discussion</a:t>
          </a:r>
          <a:endParaRPr lang="zh-CN" altLang="en-US" sz="2000" b="1" kern="1200" dirty="0"/>
        </a:p>
      </dsp:txBody>
      <dsp:txXfrm>
        <a:off x="5248783" y="5290889"/>
        <a:ext cx="3119380" cy="633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465C7-2D89-4A02-86E2-F3D37BD8CC30}">
      <dsp:nvSpPr>
        <dsp:cNvPr id="0" name=""/>
        <dsp:cNvSpPr/>
      </dsp:nvSpPr>
      <dsp:spPr>
        <a:xfrm>
          <a:off x="2284205" y="586609"/>
          <a:ext cx="4011357" cy="4011357"/>
        </a:xfrm>
        <a:prstGeom prst="blockArc">
          <a:avLst>
            <a:gd name="adj1" fmla="val 12600000"/>
            <a:gd name="adj2" fmla="val 162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33368A-DA06-429C-98CC-ED3CD974F237}">
      <dsp:nvSpPr>
        <dsp:cNvPr id="0" name=""/>
        <dsp:cNvSpPr/>
      </dsp:nvSpPr>
      <dsp:spPr>
        <a:xfrm>
          <a:off x="2284205" y="586609"/>
          <a:ext cx="4011357" cy="4011357"/>
        </a:xfrm>
        <a:prstGeom prst="blockArc">
          <a:avLst>
            <a:gd name="adj1" fmla="val 9000000"/>
            <a:gd name="adj2" fmla="val 126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4A0167-F76C-437F-9633-17C27092D5F3}">
      <dsp:nvSpPr>
        <dsp:cNvPr id="0" name=""/>
        <dsp:cNvSpPr/>
      </dsp:nvSpPr>
      <dsp:spPr>
        <a:xfrm>
          <a:off x="2284205" y="586609"/>
          <a:ext cx="4011357" cy="4011357"/>
        </a:xfrm>
        <a:prstGeom prst="blockArc">
          <a:avLst>
            <a:gd name="adj1" fmla="val 5400000"/>
            <a:gd name="adj2" fmla="val 90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228694-CF2D-424E-AB7A-5300083DAAD6}">
      <dsp:nvSpPr>
        <dsp:cNvPr id="0" name=""/>
        <dsp:cNvSpPr/>
      </dsp:nvSpPr>
      <dsp:spPr>
        <a:xfrm>
          <a:off x="2284205" y="586609"/>
          <a:ext cx="4011357" cy="4011357"/>
        </a:xfrm>
        <a:prstGeom prst="blockArc">
          <a:avLst>
            <a:gd name="adj1" fmla="val 1800000"/>
            <a:gd name="adj2" fmla="val 54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3F92FB-D5FE-4764-A8F0-A4C843380F8F}">
      <dsp:nvSpPr>
        <dsp:cNvPr id="0" name=""/>
        <dsp:cNvSpPr/>
      </dsp:nvSpPr>
      <dsp:spPr>
        <a:xfrm>
          <a:off x="2284205" y="586609"/>
          <a:ext cx="4011357" cy="4011357"/>
        </a:xfrm>
        <a:prstGeom prst="blockArc">
          <a:avLst>
            <a:gd name="adj1" fmla="val 19800000"/>
            <a:gd name="adj2" fmla="val 18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820851-09AB-439E-BF42-6816944B3A2C}">
      <dsp:nvSpPr>
        <dsp:cNvPr id="0" name=""/>
        <dsp:cNvSpPr/>
      </dsp:nvSpPr>
      <dsp:spPr>
        <a:xfrm>
          <a:off x="2284205" y="586609"/>
          <a:ext cx="4011357" cy="4011357"/>
        </a:xfrm>
        <a:prstGeom prst="blockArc">
          <a:avLst>
            <a:gd name="adj1" fmla="val 16200000"/>
            <a:gd name="adj2" fmla="val 19800000"/>
            <a:gd name="adj3" fmla="val 4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F43D0E-6A32-4DC8-8065-2DD36D8AA48A}">
      <dsp:nvSpPr>
        <dsp:cNvPr id="0" name=""/>
        <dsp:cNvSpPr/>
      </dsp:nvSpPr>
      <dsp:spPr>
        <a:xfrm>
          <a:off x="3389175" y="1691579"/>
          <a:ext cx="1801416" cy="1801416"/>
        </a:xfrm>
        <a:prstGeom prst="ellipse">
          <a:avLst/>
        </a:prstGeom>
        <a:gradFill flip="none" rotWithShape="1">
          <a:gsLst>
            <a:gs pos="0">
              <a:srgbClr val="FF3399"/>
            </a:gs>
            <a:gs pos="25000">
              <a:srgbClr val="FF6633"/>
            </a:gs>
            <a:gs pos="50000">
              <a:srgbClr val="FFFF00"/>
            </a:gs>
            <a:gs pos="75000">
              <a:srgbClr val="01A78F"/>
            </a:gs>
            <a:gs pos="100000">
              <a:srgbClr val="3366FF"/>
            </a:gs>
          </a:gsLst>
          <a:path path="circle">
            <a:fillToRect l="100000" t="100000"/>
          </a:path>
          <a:tileRect r="-100000" b="-100000"/>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zh-CN" altLang="en-US" sz="6500" kern="1200" dirty="0" smtClean="0">
              <a:solidFill>
                <a:schemeClr val="bg1"/>
              </a:solidFill>
            </a:rPr>
            <a:t>光</a:t>
          </a:r>
          <a:endParaRPr lang="zh-CN" altLang="en-US" sz="6500" kern="1200" dirty="0">
            <a:solidFill>
              <a:schemeClr val="bg1"/>
            </a:solidFill>
          </a:endParaRPr>
        </a:p>
      </dsp:txBody>
      <dsp:txXfrm>
        <a:off x="3652986" y="1955390"/>
        <a:ext cx="1273794" cy="1273794"/>
      </dsp:txXfrm>
    </dsp:sp>
    <dsp:sp modelId="{79CCFAE4-040E-4677-BE34-0307F8C8E8ED}">
      <dsp:nvSpPr>
        <dsp:cNvPr id="0" name=""/>
        <dsp:cNvSpPr/>
      </dsp:nvSpPr>
      <dsp:spPr>
        <a:xfrm>
          <a:off x="3659388" y="1509"/>
          <a:ext cx="1260991" cy="1260991"/>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振幅</a:t>
          </a:r>
          <a:endParaRPr lang="en-US" altLang="zh-CN" sz="3100" kern="1200" dirty="0" smtClean="0"/>
        </a:p>
      </dsp:txBody>
      <dsp:txXfrm>
        <a:off x="3844056" y="186177"/>
        <a:ext cx="891655" cy="891655"/>
      </dsp:txXfrm>
    </dsp:sp>
    <dsp:sp modelId="{88BDDDE3-B5CC-4D74-8974-983A0EC9B2DA}">
      <dsp:nvSpPr>
        <dsp:cNvPr id="0" name=""/>
        <dsp:cNvSpPr/>
      </dsp:nvSpPr>
      <dsp:spPr>
        <a:xfrm>
          <a:off x="5357043" y="981650"/>
          <a:ext cx="1260991" cy="1260991"/>
        </a:xfrm>
        <a:prstGeom prst="ellipse">
          <a:avLst/>
        </a:prstGeom>
        <a:gradFill rotWithShape="0">
          <a:gsLst>
            <a:gs pos="0">
              <a:srgbClr val="F7F470"/>
            </a:gs>
            <a:gs pos="89000">
              <a:srgbClr val="FFFFCC"/>
            </a:gs>
            <a:gs pos="100000">
              <a:schemeClr val="bg1"/>
            </a:gs>
          </a:gsLst>
          <a:lin ang="16200000" scaled="1"/>
        </a:gradFill>
        <a:ln w="9525" cap="flat" cmpd="sng" algn="ctr">
          <a:solidFill>
            <a:srgbClr val="FFCC00"/>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相位</a:t>
          </a:r>
          <a:endParaRPr lang="en-US" altLang="zh-CN" sz="3100" kern="1200" dirty="0" smtClean="0"/>
        </a:p>
      </dsp:txBody>
      <dsp:txXfrm>
        <a:off x="5541711" y="1166318"/>
        <a:ext cx="891655" cy="891655"/>
      </dsp:txXfrm>
    </dsp:sp>
    <dsp:sp modelId="{762C2C56-D8CE-4D7F-A9AB-EE43653A6D0E}">
      <dsp:nvSpPr>
        <dsp:cNvPr id="0" name=""/>
        <dsp:cNvSpPr/>
      </dsp:nvSpPr>
      <dsp:spPr>
        <a:xfrm>
          <a:off x="5357043" y="2941933"/>
          <a:ext cx="1260991" cy="1260991"/>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偏振</a:t>
          </a:r>
          <a:endParaRPr lang="en-US" altLang="zh-CN" sz="3100" kern="1200" dirty="0" smtClean="0"/>
        </a:p>
      </dsp:txBody>
      <dsp:txXfrm>
        <a:off x="5541711" y="3126601"/>
        <a:ext cx="891655" cy="891655"/>
      </dsp:txXfrm>
    </dsp:sp>
    <dsp:sp modelId="{FF9DFE0E-EAC1-45C0-A229-B58417C8CF98}">
      <dsp:nvSpPr>
        <dsp:cNvPr id="0" name=""/>
        <dsp:cNvSpPr/>
      </dsp:nvSpPr>
      <dsp:spPr>
        <a:xfrm>
          <a:off x="3659388" y="3922075"/>
          <a:ext cx="1260991" cy="1260991"/>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波长</a:t>
          </a:r>
          <a:endParaRPr lang="zh-CN" altLang="en-US" sz="3100" kern="1200" dirty="0"/>
        </a:p>
      </dsp:txBody>
      <dsp:txXfrm>
        <a:off x="3844056" y="4106743"/>
        <a:ext cx="891655" cy="891655"/>
      </dsp:txXfrm>
    </dsp:sp>
    <dsp:sp modelId="{D7FB62F4-8B88-40EF-962D-5A17E2050D40}">
      <dsp:nvSpPr>
        <dsp:cNvPr id="0" name=""/>
        <dsp:cNvSpPr/>
      </dsp:nvSpPr>
      <dsp:spPr>
        <a:xfrm>
          <a:off x="1961733" y="2941933"/>
          <a:ext cx="1260991" cy="1260991"/>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时间</a:t>
          </a:r>
          <a:endParaRPr lang="zh-CN" altLang="en-US" sz="3100" kern="1200" dirty="0"/>
        </a:p>
      </dsp:txBody>
      <dsp:txXfrm>
        <a:off x="2146401" y="3126601"/>
        <a:ext cx="891655" cy="891655"/>
      </dsp:txXfrm>
    </dsp:sp>
    <dsp:sp modelId="{E8516C6A-B95A-4FFD-881B-807681EF184A}">
      <dsp:nvSpPr>
        <dsp:cNvPr id="0" name=""/>
        <dsp:cNvSpPr/>
      </dsp:nvSpPr>
      <dsp:spPr>
        <a:xfrm>
          <a:off x="1961733" y="981650"/>
          <a:ext cx="1260991" cy="1260991"/>
        </a:xfrm>
        <a:prstGeom prst="ellipse">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zh-CN" altLang="en-US" sz="3100" kern="1200" dirty="0" smtClean="0"/>
            <a:t>位置</a:t>
          </a:r>
          <a:endParaRPr lang="zh-CN" altLang="en-US" sz="3100" kern="1200" dirty="0"/>
        </a:p>
      </dsp:txBody>
      <dsp:txXfrm>
        <a:off x="2146401" y="1166318"/>
        <a:ext cx="891655" cy="891655"/>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6D6C22-C8FA-49A4-89B3-8817A0640D76}" type="datetimeFigureOut">
              <a:rPr lang="zh-CN" altLang="en-US" smtClean="0"/>
              <a:t>2017/11/21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F15B17-3759-4D22-BE9F-8D480F46DB55}" type="slidenum">
              <a:rPr lang="zh-CN" altLang="en-US" smtClean="0"/>
              <a:t>‹#›</a:t>
            </a:fld>
            <a:endParaRPr lang="zh-CN" altLang="en-US"/>
          </a:p>
        </p:txBody>
      </p:sp>
    </p:spTree>
    <p:extLst>
      <p:ext uri="{BB962C8B-B14F-4D97-AF65-F5344CB8AC3E}">
        <p14:creationId xmlns:p14="http://schemas.microsoft.com/office/powerpoint/2010/main" val="37505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1</a:t>
            </a:fld>
            <a:endParaRPr lang="zh-CN" altLang="en-US"/>
          </a:p>
        </p:txBody>
      </p:sp>
    </p:spTree>
    <p:extLst>
      <p:ext uri="{BB962C8B-B14F-4D97-AF65-F5344CB8AC3E}">
        <p14:creationId xmlns:p14="http://schemas.microsoft.com/office/powerpoint/2010/main" val="419290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eaLnBrk="1" hangingPunct="1">
              <a:spcBef>
                <a:spcPct val="0"/>
              </a:spcBef>
              <a:buFontTx/>
              <a:buNone/>
            </a:pPr>
            <a:endPar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endParaRPr>
          </a:p>
          <a:p>
            <a:pPr eaLnBrk="1" hangingPunct="1">
              <a:spcBef>
                <a:spcPct val="0"/>
              </a:spcBef>
              <a:buFontTx/>
              <a:buNone/>
            </a:pPr>
            <a:r>
              <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Au</a:t>
            </a:r>
            <a:r>
              <a:rPr lang="zh-CN" altLang="en-US"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表面等离激元在</a:t>
            </a:r>
            <a:r>
              <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532nm</a:t>
            </a:r>
            <a:r>
              <a:rPr lang="zh-CN" altLang="en-US"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激光波长的激发产生可以传输到单层</a:t>
            </a:r>
            <a:r>
              <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MoS</a:t>
            </a:r>
            <a:r>
              <a:rPr lang="en-US" altLang="zh-CN" sz="1200" b="0" baseline="-2500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导带的热电子，并导致</a:t>
            </a:r>
            <a:r>
              <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型掺杂。增加纳米粒子浓度或者入射激光功率，杂质能级和对应的激子束缚能增加，导致吸收和发光的红移。具体说来就是，增加</a:t>
            </a:r>
            <a:r>
              <a:rPr lang="en-US" altLang="zh-CN"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Au</a:t>
            </a:r>
            <a:r>
              <a:rPr lang="zh-CN" altLang="en-US" sz="1200" b="0" dirty="0" smtClean="0">
                <a:solidFill>
                  <a:srgbClr val="145FA4"/>
                </a:solidFill>
                <a:latin typeface="Times New Roman" panose="02020603050405020304" pitchFamily="18" charset="0"/>
                <a:ea typeface="楷体" panose="02010609060101010101" pitchFamily="49" charset="-122"/>
                <a:cs typeface="Times New Roman" panose="02020603050405020304" pitchFamily="18" charset="0"/>
              </a:rPr>
              <a:t>纳米粒子浓度，</a:t>
            </a:r>
            <a:r>
              <a:rPr lang="zh-CN" altLang="en-US" dirty="0" smtClean="0"/>
              <a:t>由于</a:t>
            </a:r>
            <a:r>
              <a:rPr lang="en-US" altLang="zh-CN" dirty="0" smtClean="0"/>
              <a:t>Au</a:t>
            </a:r>
            <a:r>
              <a:rPr lang="zh-CN" altLang="en-US" dirty="0" smtClean="0"/>
              <a:t>的功函数是</a:t>
            </a:r>
            <a:r>
              <a:rPr lang="en-US" altLang="zh-CN" dirty="0" smtClean="0"/>
              <a:t>5.1ev</a:t>
            </a:r>
            <a:r>
              <a:rPr lang="zh-CN" altLang="en-US" dirty="0" smtClean="0"/>
              <a:t>，采用</a:t>
            </a:r>
            <a:r>
              <a:rPr lang="en-US" altLang="zh-CN" dirty="0" smtClean="0"/>
              <a:t>532nm</a:t>
            </a:r>
            <a:r>
              <a:rPr lang="zh-CN" altLang="en-US" dirty="0" smtClean="0"/>
              <a:t>波长的激发激光，等离激元热电子分布将会延伸至费米能级以上</a:t>
            </a:r>
            <a:r>
              <a:rPr lang="en-US" altLang="zh-CN" dirty="0" smtClean="0"/>
              <a:t>2.8ev</a:t>
            </a:r>
            <a:r>
              <a:rPr lang="zh-CN" altLang="en-US" dirty="0" smtClean="0"/>
              <a:t>，可以很容易穿过</a:t>
            </a:r>
            <a:r>
              <a:rPr lang="en-US" altLang="zh-CN" dirty="0" smtClean="0"/>
              <a:t>Au/MoS</a:t>
            </a:r>
            <a:r>
              <a:rPr lang="en-US" altLang="zh-CN" baseline="-25000" dirty="0" smtClean="0"/>
              <a:t>2</a:t>
            </a:r>
            <a:r>
              <a:rPr lang="zh-CN" altLang="en-US" dirty="0" smtClean="0"/>
              <a:t>界面处的肖特基势垒（</a:t>
            </a:r>
            <a:r>
              <a:rPr lang="en-US" altLang="zh-CN" dirty="0" smtClean="0"/>
              <a:t>&lt;0.8ev</a:t>
            </a:r>
            <a:r>
              <a:rPr lang="zh-CN" altLang="en-US" dirty="0" smtClean="0"/>
              <a:t>）。杂质载流子为单层</a:t>
            </a:r>
            <a:r>
              <a:rPr lang="en-US" altLang="zh-CN" dirty="0" smtClean="0"/>
              <a:t>MoS</a:t>
            </a:r>
            <a:r>
              <a:rPr lang="en-US" altLang="zh-CN" baseline="-25000" dirty="0" smtClean="0"/>
              <a:t>2</a:t>
            </a:r>
            <a:r>
              <a:rPr lang="zh-CN" altLang="en-US" dirty="0" smtClean="0"/>
              <a:t>的介电常数贡献了一个</a:t>
            </a:r>
            <a:r>
              <a:rPr lang="en-US" altLang="zh-CN" dirty="0" err="1" smtClean="0"/>
              <a:t>Drude</a:t>
            </a:r>
            <a:r>
              <a:rPr lang="zh-CN" altLang="en-US" dirty="0" smtClean="0"/>
              <a:t>项，这样就增加了激子的束缚能，并最终导致了吸收谱的红移。</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19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（超薄薄膜的吸收与反射率的微分直接呈正相关，</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峰是直接带隙的过渡，是单层</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的吸收特性。</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峰之间的能量差是由于在劈裂价带中的自旋轨道耦合作用造成的。）</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图中展示了三种情况下的吸收谱，</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衬底上的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混合薄膜，</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以及</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薄膜。</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浓度增加，吸收强度减弱，是由于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 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层的反射和散射效率增加；有激光照射时，当</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 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浓度由</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5mg/L</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增加到</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15mg/L</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峰的红移从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658nm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至</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663nm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峰比</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峰红移小，但是吸收强度衰退更大；红移和吸收强度的衰减与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型掺杂效应是一致的（</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型掺杂效应在之前的研究有提到过，</a:t>
            </a:r>
            <a:r>
              <a:rPr lang="en-US" altLang="zh-CN" dirty="0" smtClean="0">
                <a:latin typeface="Times New Roman" panose="02020603050405020304" pitchFamily="18" charset="0"/>
                <a:cs typeface="Times New Roman" panose="02020603050405020304" pitchFamily="18" charset="0"/>
              </a:rPr>
              <a:t>Solid State Communications, 2013, 155: 49-52.</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浓度增加，吸收强度减弱，是由于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 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层的反射和散射效率增加；有激光照射时，当</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 NP</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浓度由</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5mg/L</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增加到</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15mg/L</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峰的红移从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658nm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至</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663nm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峰比</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峰红移小，但是吸收强度衰退更大；红移和吸收强度的衰减与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型掺杂效应是一致的（</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n</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型掺杂效应在之前的研究有提到过，</a:t>
            </a:r>
            <a:r>
              <a:rPr lang="en-US" altLang="zh-CN" dirty="0" smtClean="0">
                <a:latin typeface="Times New Roman" panose="02020603050405020304" pitchFamily="18" charset="0"/>
                <a:cs typeface="Times New Roman" panose="02020603050405020304" pitchFamily="18" charset="0"/>
              </a:rPr>
              <a:t>Solid State Communications, 2013, 155: 49-52.</a:t>
            </a:r>
            <a:r>
              <a:rPr lang="zh-CN" altLang="en-US" sz="1200" smtClean="0">
                <a:latin typeface="Times New Roman" panose="02020603050405020304" pitchFamily="18" charset="0"/>
                <a:ea typeface="楷体" panose="02010609060101010101" pitchFamily="49" charset="-122"/>
                <a:cs typeface="Times New Roman" panose="02020603050405020304" pitchFamily="18" charset="0"/>
              </a:rPr>
              <a:t>）。</a:t>
            </a:r>
            <a:endParaRPr lang="zh-CN" altLang="en-US"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当激光功率由</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0.01mW</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增加到</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5mW</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，发光谱的红移从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678nm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至</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690nm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，这与等离激元导致的掺杂是一致的（可参考</a:t>
            </a:r>
            <a:r>
              <a:rPr lang="fr-FR" altLang="zh-CN" dirty="0" smtClean="0">
                <a:latin typeface="Times New Roman" panose="02020603050405020304" pitchFamily="18" charset="0"/>
                <a:cs typeface="Times New Roman" panose="02020603050405020304" pitchFamily="18" charset="0"/>
              </a:rPr>
              <a:t>Nano letters, 2015, 15(2): 883-890</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）；当激光器功率增加到</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5mW</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时，吸收谱观测到类似的</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15nm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的红移现象，而吸收强度的减弱是由于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Pauli</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不相容原理，由于导带中等离激元热电子掺杂导致载流子密度的增加，减少了可用的终态的密度。</a:t>
            </a:r>
            <a:endPar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有效产生等离激元热电子需要</a:t>
            </a:r>
            <a:r>
              <a:rPr lang="en-US" altLang="zh-CN" dirty="0" smtClean="0"/>
              <a:t>Au NPs</a:t>
            </a:r>
            <a:r>
              <a:rPr lang="zh-CN" altLang="en-US" dirty="0" smtClean="0"/>
              <a:t>的表面等离激元共振。为进一步确认热电子掺杂效应，观测了</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t>的吸收谱与入射激光波长的相关性，这一过程中保持激光功率为</a:t>
            </a:r>
            <a:r>
              <a:rPr lang="en-US" altLang="zh-CN" dirty="0" smtClean="0"/>
              <a:t>2.5mW</a:t>
            </a:r>
            <a:r>
              <a:rPr lang="zh-CN" altLang="en-US" dirty="0" smtClean="0"/>
              <a:t>不变。结果显示，只有</a:t>
            </a:r>
            <a:r>
              <a:rPr lang="en-US" altLang="zh-CN" dirty="0" smtClean="0"/>
              <a:t>532nm</a:t>
            </a:r>
            <a:r>
              <a:rPr lang="zh-CN" altLang="en-US" dirty="0" smtClean="0"/>
              <a:t>波长对应的双极等离激元共振的两个吸收峰</a:t>
            </a:r>
            <a:r>
              <a:rPr lang="en-US" altLang="zh-CN" dirty="0" smtClean="0"/>
              <a:t>A</a:t>
            </a:r>
            <a:r>
              <a:rPr lang="zh-CN" altLang="en-US" dirty="0" smtClean="0"/>
              <a:t>和</a:t>
            </a:r>
            <a:r>
              <a:rPr lang="en-US" altLang="zh-CN" dirty="0" smtClean="0"/>
              <a:t>B</a:t>
            </a:r>
            <a:r>
              <a:rPr lang="zh-CN" altLang="en-US" dirty="0" smtClean="0"/>
              <a:t>出现明显的红移，</a:t>
            </a:r>
            <a:r>
              <a:rPr lang="en-US" altLang="zh-CN" dirty="0" smtClean="0"/>
              <a:t>442nm</a:t>
            </a:r>
            <a:r>
              <a:rPr lang="zh-CN" altLang="en-US" dirty="0" smtClean="0"/>
              <a:t>波长则对应有较小的红移，</a:t>
            </a:r>
            <a:r>
              <a:rPr lang="en-US" altLang="zh-CN" dirty="0" smtClean="0"/>
              <a:t>325nm</a:t>
            </a:r>
            <a:r>
              <a:rPr lang="zh-CN" altLang="en-US" dirty="0" smtClean="0"/>
              <a:t>和</a:t>
            </a:r>
            <a:r>
              <a:rPr lang="en-US" altLang="zh-CN" dirty="0" smtClean="0"/>
              <a:t>633nm</a:t>
            </a:r>
            <a:r>
              <a:rPr lang="zh-CN" altLang="en-US" dirty="0" smtClean="0"/>
              <a:t>的激发则几乎小到和没有激发差不多（黑线）。对于</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FDTD</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计算出的</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尺度</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 NPs</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的吸收截面，</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510nm</a:t>
            </a:r>
            <a:r>
              <a:rPr lang="zh-CN" altLang="en-US" sz="1200" dirty="0" smtClean="0">
                <a:latin typeface="Times New Roman" panose="02020603050405020304" pitchFamily="18" charset="0"/>
                <a:ea typeface="楷体" panose="02010609060101010101" pitchFamily="49" charset="-122"/>
                <a:cs typeface="Times New Roman" panose="02020603050405020304" pitchFamily="18" charset="0"/>
              </a:rPr>
              <a:t>对应的峰值代表的由双极共振导致的吸收是有效的，也就是说只有</a:t>
            </a:r>
            <a:r>
              <a:rPr lang="en-US" altLang="zh-CN" sz="1200" dirty="0" smtClean="0">
                <a:latin typeface="Times New Roman" panose="02020603050405020304" pitchFamily="18" charset="0"/>
                <a:ea typeface="楷体" panose="02010609060101010101" pitchFamily="49" charset="-122"/>
                <a:cs typeface="Times New Roman" panose="02020603050405020304" pitchFamily="18" charset="0"/>
              </a:rPr>
              <a:t>Au</a:t>
            </a:r>
            <a:r>
              <a:rPr lang="en-US" altLang="zh-CN" sz="1200" baseline="0" dirty="0" smtClean="0">
                <a:latin typeface="Times New Roman" panose="02020603050405020304" pitchFamily="18" charset="0"/>
                <a:ea typeface="楷体" panose="02010609060101010101" pitchFamily="49" charset="-122"/>
                <a:cs typeface="Times New Roman" panose="02020603050405020304" pitchFamily="18" charset="0"/>
              </a:rPr>
              <a:t> NP</a:t>
            </a:r>
            <a:r>
              <a:rPr lang="zh-CN" altLang="en-US" sz="1200" baseline="0" dirty="0" smtClean="0">
                <a:latin typeface="Times New Roman" panose="02020603050405020304" pitchFamily="18" charset="0"/>
                <a:ea typeface="楷体" panose="02010609060101010101" pitchFamily="49" charset="-122"/>
                <a:cs typeface="Times New Roman" panose="02020603050405020304" pitchFamily="18" charset="0"/>
              </a:rPr>
              <a:t>等离激元的共振激发，才能产生有效的热载流子和掺杂。</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（超薄薄膜的吸收与反射率的微分直接呈正相关，</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峰是直接带隙的过渡，是单层</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的吸收特性。</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峰之间的能量差是由于在劈裂价带中的自旋轨道耦合作用造成的。）</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图中展示了三种情况下的吸收谱，</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衬底上的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混合薄膜，</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以及</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薄膜。</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这是一个能够实现在可见光波段的纳米尺度光电调控的应用设计。通过在</a:t>
            </a:r>
            <a:r>
              <a:rPr lang="en-US" altLang="zh-CN" sz="1200" kern="1200" dirty="0" smtClean="0">
                <a:solidFill>
                  <a:schemeClr val="tx1"/>
                </a:solidFill>
                <a:latin typeface="+mn-lt"/>
                <a:ea typeface="+mn-ea"/>
                <a:cs typeface="+mn-cs"/>
              </a:rPr>
              <a:t>Si/SiO2</a:t>
            </a:r>
            <a:r>
              <a:rPr lang="zh-CN" altLang="en-US" sz="1200" kern="1200" dirty="0" smtClean="0">
                <a:solidFill>
                  <a:schemeClr val="tx1"/>
                </a:solidFill>
                <a:latin typeface="+mn-lt"/>
                <a:ea typeface="+mn-ea"/>
                <a:cs typeface="+mn-cs"/>
              </a:rPr>
              <a:t>衬底上，制作单层</a:t>
            </a:r>
            <a:r>
              <a:rPr lang="en-US" altLang="zh-CN" sz="1200" kern="1200" dirty="0" smtClean="0">
                <a:solidFill>
                  <a:schemeClr val="tx1"/>
                </a:solidFill>
                <a:latin typeface="+mn-lt"/>
                <a:ea typeface="+mn-ea"/>
                <a:cs typeface="+mn-cs"/>
              </a:rPr>
              <a:t>MoS</a:t>
            </a:r>
            <a:r>
              <a:rPr lang="en-US" altLang="zh-CN" sz="1200" kern="1200" baseline="-25000" dirty="0" smtClean="0">
                <a:solidFill>
                  <a:schemeClr val="tx1"/>
                </a:solidFill>
                <a:latin typeface="+mn-lt"/>
                <a:ea typeface="+mn-ea"/>
                <a:cs typeface="+mn-cs"/>
              </a:rPr>
              <a:t>2</a:t>
            </a:r>
            <a:r>
              <a:rPr lang="en-US"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纳米</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圆盘结构，并制作一个连接到</a:t>
            </a:r>
            <a:r>
              <a:rPr lang="en-US" altLang="zh-CN" sz="1200" kern="1200" dirty="0" smtClean="0">
                <a:solidFill>
                  <a:schemeClr val="tx1"/>
                </a:solidFill>
                <a:latin typeface="+mn-lt"/>
                <a:ea typeface="+mn-ea"/>
                <a:cs typeface="+mn-cs"/>
              </a:rPr>
              <a:t>MoS</a:t>
            </a:r>
            <a:r>
              <a:rPr lang="en-US" altLang="zh-CN" sz="1200" kern="1200" baseline="-25000" dirty="0" smtClean="0">
                <a:solidFill>
                  <a:schemeClr val="tx1"/>
                </a:solidFill>
                <a:latin typeface="+mn-lt"/>
                <a:ea typeface="+mn-ea"/>
                <a:cs typeface="+mn-cs"/>
              </a:rPr>
              <a:t>2</a:t>
            </a:r>
            <a:r>
              <a:rPr lang="zh-CN" altLang="en-US" sz="1200" kern="1200" dirty="0" smtClean="0">
                <a:solidFill>
                  <a:schemeClr val="tx1"/>
                </a:solidFill>
                <a:latin typeface="+mn-lt"/>
                <a:ea typeface="+mn-ea"/>
                <a:cs typeface="+mn-cs"/>
              </a:rPr>
              <a:t>的电极。可通过控制电极偏压，来调控</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中</a:t>
            </a:r>
            <a:r>
              <a:rPr lang="en-US" altLang="zh-CN" sz="1200" kern="1200" dirty="0" smtClean="0">
                <a:solidFill>
                  <a:schemeClr val="tx1"/>
                </a:solidFill>
                <a:latin typeface="+mn-lt"/>
                <a:ea typeface="+mn-ea"/>
                <a:cs typeface="+mn-cs"/>
              </a:rPr>
              <a:t>exciton</a:t>
            </a:r>
            <a:r>
              <a:rPr lang="zh-CN" altLang="en-US" sz="1200" kern="1200" dirty="0" smtClean="0">
                <a:solidFill>
                  <a:schemeClr val="tx1"/>
                </a:solidFill>
                <a:latin typeface="+mn-lt"/>
                <a:ea typeface="+mn-ea"/>
                <a:cs typeface="+mn-cs"/>
              </a:rPr>
              <a:t>和</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中</a:t>
            </a:r>
            <a:r>
              <a:rPr lang="en-US" altLang="zh-CN" sz="1200" kern="1200" dirty="0" err="1" smtClean="0">
                <a:solidFill>
                  <a:schemeClr val="tx1"/>
                </a:solidFill>
                <a:latin typeface="+mn-lt"/>
                <a:ea typeface="+mn-ea"/>
                <a:cs typeface="+mn-cs"/>
              </a:rPr>
              <a:t>plasmon</a:t>
            </a:r>
            <a:r>
              <a:rPr lang="zh-CN" altLang="en-US" sz="1200" kern="1200" dirty="0" smtClean="0">
                <a:solidFill>
                  <a:schemeClr val="tx1"/>
                </a:solidFill>
                <a:latin typeface="+mn-lt"/>
                <a:ea typeface="+mn-ea"/>
                <a:cs typeface="+mn-cs"/>
              </a:rPr>
              <a:t>的共振。</a:t>
            </a: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图</a:t>
            </a:r>
            <a:r>
              <a:rPr lang="en-US" altLang="zh-CN" sz="1200" kern="1200" dirty="0" smtClean="0">
                <a:solidFill>
                  <a:schemeClr val="tx1"/>
                </a:solidFill>
                <a:latin typeface="+mn-lt"/>
                <a:ea typeface="+mn-ea"/>
                <a:cs typeface="+mn-cs"/>
              </a:rPr>
              <a:t>a</a:t>
            </a:r>
            <a:r>
              <a:rPr lang="zh-CN" altLang="en-US" sz="1200" kern="1200" dirty="0" smtClean="0">
                <a:solidFill>
                  <a:schemeClr val="tx1"/>
                </a:solidFill>
                <a:latin typeface="+mn-lt"/>
                <a:ea typeface="+mn-ea"/>
                <a:cs typeface="+mn-cs"/>
              </a:rPr>
              <a:t>为器件结构和测试的示意图。</a:t>
            </a: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kern="1200" dirty="0" smtClean="0">
                <a:solidFill>
                  <a:schemeClr val="tx1"/>
                </a:solidFill>
                <a:latin typeface="+mn-lt"/>
                <a:ea typeface="+mn-ea"/>
                <a:cs typeface="+mn-cs"/>
              </a:rPr>
              <a:t>图</a:t>
            </a:r>
            <a:r>
              <a:rPr lang="en-US" altLang="zh-CN" sz="1200" kern="1200" dirty="0" smtClean="0">
                <a:solidFill>
                  <a:schemeClr val="tx1"/>
                </a:solidFill>
                <a:latin typeface="+mn-lt"/>
                <a:ea typeface="+mn-ea"/>
                <a:cs typeface="+mn-cs"/>
              </a:rPr>
              <a:t>c</a:t>
            </a:r>
            <a:r>
              <a:rPr lang="zh-CN" altLang="en-US" sz="1200" kern="1200" dirty="0" smtClean="0">
                <a:solidFill>
                  <a:schemeClr val="tx1"/>
                </a:solidFill>
                <a:latin typeface="+mn-lt"/>
                <a:ea typeface="+mn-ea"/>
                <a:cs typeface="+mn-cs"/>
              </a:rPr>
              <a:t>，黄线为单独的</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盘的散射强度，橙线为</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盘</a:t>
            </a:r>
            <a:r>
              <a:rPr lang="en-US" altLang="zh-CN" sz="1200" kern="1200" dirty="0" smtClean="0">
                <a:solidFill>
                  <a:schemeClr val="tx1"/>
                </a:solidFill>
                <a:latin typeface="+mn-lt"/>
                <a:ea typeface="+mn-ea"/>
                <a:cs typeface="+mn-cs"/>
              </a:rPr>
              <a:t>/</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结构的散射强度，蓝线为单独的</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的吸收响度，可以看到，因</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与</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的</a:t>
            </a:r>
            <a:r>
              <a:rPr lang="en-US" altLang="zh-CN" sz="1200" kern="1200" dirty="0" smtClean="0">
                <a:solidFill>
                  <a:schemeClr val="tx1"/>
                </a:solidFill>
                <a:latin typeface="+mn-lt"/>
                <a:ea typeface="+mn-ea"/>
                <a:cs typeface="+mn-cs"/>
              </a:rPr>
              <a:t>exciton-</a:t>
            </a:r>
            <a:r>
              <a:rPr lang="en-US" altLang="zh-CN" sz="1200" kern="1200" dirty="0" err="1" smtClean="0">
                <a:solidFill>
                  <a:schemeClr val="tx1"/>
                </a:solidFill>
                <a:latin typeface="+mn-lt"/>
                <a:ea typeface="+mn-ea"/>
                <a:cs typeface="+mn-cs"/>
              </a:rPr>
              <a:t>plasmon</a:t>
            </a:r>
            <a:r>
              <a:rPr lang="zh-CN" altLang="en-US" sz="1200" kern="1200" dirty="0" smtClean="0">
                <a:solidFill>
                  <a:schemeClr val="tx1"/>
                </a:solidFill>
                <a:latin typeface="+mn-lt"/>
                <a:ea typeface="+mn-ea"/>
                <a:cs typeface="+mn-cs"/>
              </a:rPr>
              <a:t>共振导致的散射强度降低的位置刚好是</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中</a:t>
            </a:r>
            <a:r>
              <a:rPr lang="en-US" altLang="zh-CN" sz="1200" kern="1200" dirty="0" err="1" smtClean="0">
                <a:solidFill>
                  <a:schemeClr val="tx1"/>
                </a:solidFill>
                <a:latin typeface="+mn-lt"/>
                <a:ea typeface="+mn-ea"/>
                <a:cs typeface="+mn-cs"/>
              </a:rPr>
              <a:t>plasmon</a:t>
            </a:r>
            <a:r>
              <a:rPr lang="zh-CN" altLang="en-US" sz="1200" kern="1200" dirty="0" smtClean="0">
                <a:solidFill>
                  <a:schemeClr val="tx1"/>
                </a:solidFill>
                <a:latin typeface="+mn-lt"/>
                <a:ea typeface="+mn-ea"/>
                <a:cs typeface="+mn-cs"/>
              </a:rPr>
              <a:t>振荡的峰值与</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中</a:t>
            </a:r>
            <a:r>
              <a:rPr lang="en-US" altLang="zh-CN" sz="1200" kern="1200" dirty="0" smtClean="0">
                <a:solidFill>
                  <a:schemeClr val="tx1"/>
                </a:solidFill>
                <a:latin typeface="+mn-lt"/>
                <a:ea typeface="+mn-ea"/>
                <a:cs typeface="+mn-cs"/>
              </a:rPr>
              <a:t>A</a:t>
            </a:r>
            <a:r>
              <a:rPr lang="zh-CN" altLang="en-US" sz="1200" kern="1200" dirty="0" smtClean="0">
                <a:solidFill>
                  <a:schemeClr val="tx1"/>
                </a:solidFill>
                <a:latin typeface="+mn-lt"/>
                <a:ea typeface="+mn-ea"/>
                <a:cs typeface="+mn-cs"/>
              </a:rPr>
              <a:t>激子</a:t>
            </a:r>
            <a:r>
              <a:rPr lang="en-US"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中性激子和三激子</a:t>
            </a:r>
            <a:r>
              <a:rPr lang="en-US" altLang="zh-CN" sz="1200" kern="1200" dirty="0" smtClean="0">
                <a:solidFill>
                  <a:schemeClr val="tx1"/>
                </a:solidFill>
                <a:latin typeface="+mn-lt"/>
                <a:ea typeface="+mn-ea"/>
                <a:cs typeface="+mn-cs"/>
              </a:rPr>
              <a:t>)</a:t>
            </a:r>
            <a:r>
              <a:rPr lang="zh-CN" altLang="en-US" sz="1200" kern="1200" dirty="0" smtClean="0">
                <a:solidFill>
                  <a:schemeClr val="tx1"/>
                </a:solidFill>
                <a:latin typeface="+mn-lt"/>
                <a:ea typeface="+mn-ea"/>
                <a:cs typeface="+mn-cs"/>
              </a:rPr>
              <a:t>吸收的峰值重合的位置，也就是说，激子和</a:t>
            </a:r>
            <a:r>
              <a:rPr lang="en-US" altLang="zh-CN" sz="1200" kern="1200" dirty="0" err="1" smtClean="0">
                <a:solidFill>
                  <a:schemeClr val="tx1"/>
                </a:solidFill>
                <a:latin typeface="+mn-lt"/>
                <a:ea typeface="+mn-ea"/>
                <a:cs typeface="+mn-cs"/>
              </a:rPr>
              <a:t>plasmon</a:t>
            </a:r>
            <a:r>
              <a:rPr lang="zh-CN" altLang="en-US" sz="1200" kern="1200" dirty="0" smtClean="0">
                <a:solidFill>
                  <a:schemeClr val="tx1"/>
                </a:solidFill>
                <a:latin typeface="+mn-lt"/>
                <a:ea typeface="+mn-ea"/>
                <a:cs typeface="+mn-cs"/>
              </a:rPr>
              <a:t>的振荡存在着共振耦合。</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法诺共振：广域的亮模式（此应用中为</a:t>
            </a:r>
            <a:r>
              <a:rPr lang="en-US" altLang="zh-CN" sz="1200" kern="1200" dirty="0" smtClean="0">
                <a:solidFill>
                  <a:schemeClr val="tx1"/>
                </a:solidFill>
                <a:latin typeface="+mn-lt"/>
                <a:ea typeface="+mn-ea"/>
                <a:cs typeface="+mn-cs"/>
              </a:rPr>
              <a:t>Au</a:t>
            </a:r>
            <a:r>
              <a:rPr lang="zh-CN" altLang="en-US" sz="1200" kern="1200" dirty="0" smtClean="0">
                <a:solidFill>
                  <a:schemeClr val="tx1"/>
                </a:solidFill>
                <a:latin typeface="+mn-lt"/>
                <a:ea typeface="+mn-ea"/>
                <a:cs typeface="+mn-cs"/>
              </a:rPr>
              <a:t>中的</a:t>
            </a:r>
            <a:r>
              <a:rPr lang="en-US" altLang="zh-CN" sz="1200" kern="1200" dirty="0" err="1" smtClean="0">
                <a:solidFill>
                  <a:schemeClr val="tx1"/>
                </a:solidFill>
                <a:latin typeface="+mn-lt"/>
                <a:ea typeface="+mn-ea"/>
                <a:cs typeface="+mn-cs"/>
              </a:rPr>
              <a:t>plasmon</a:t>
            </a:r>
            <a:r>
              <a:rPr lang="zh-CN" altLang="en-US" sz="1200" kern="1200" dirty="0" smtClean="0">
                <a:solidFill>
                  <a:schemeClr val="tx1"/>
                </a:solidFill>
                <a:latin typeface="+mn-lt"/>
                <a:ea typeface="+mn-ea"/>
                <a:cs typeface="+mn-cs"/>
              </a:rPr>
              <a:t>）和狭窄的暗模式（</a:t>
            </a:r>
            <a:r>
              <a:rPr lang="en-US" altLang="zh-CN" sz="1200" kern="1200" dirty="0" smtClean="0">
                <a:solidFill>
                  <a:schemeClr val="tx1"/>
                </a:solidFill>
                <a:latin typeface="+mn-lt"/>
                <a:ea typeface="+mn-ea"/>
                <a:cs typeface="+mn-cs"/>
              </a:rPr>
              <a:t>MoS</a:t>
            </a:r>
            <a:r>
              <a:rPr lang="en-US" altLang="zh-CN" sz="1200" kern="1200" baseline="-25000" dirty="0" smtClean="0">
                <a:solidFill>
                  <a:schemeClr val="tx1"/>
                </a:solidFill>
                <a:latin typeface="+mn-lt"/>
                <a:ea typeface="+mn-ea"/>
                <a:cs typeface="+mn-cs"/>
              </a:rPr>
              <a:t>2</a:t>
            </a:r>
            <a:r>
              <a:rPr lang="zh-CN" altLang="en-US" sz="1200" kern="1200" dirty="0" smtClean="0">
                <a:solidFill>
                  <a:schemeClr val="tx1"/>
                </a:solidFill>
                <a:latin typeface="+mn-lt"/>
                <a:ea typeface="+mn-ea"/>
                <a:cs typeface="+mn-cs"/>
              </a:rPr>
              <a:t>中的</a:t>
            </a:r>
            <a:r>
              <a:rPr lang="en-US" altLang="zh-CN" sz="1200" kern="1200" dirty="0" smtClean="0">
                <a:solidFill>
                  <a:schemeClr val="tx1"/>
                </a:solidFill>
                <a:latin typeface="+mn-lt"/>
                <a:ea typeface="+mn-ea"/>
                <a:cs typeface="+mn-cs"/>
              </a:rPr>
              <a:t>exciton</a:t>
            </a:r>
            <a:r>
              <a:rPr lang="zh-CN" altLang="en-US" sz="1200" kern="1200" dirty="0" smtClean="0">
                <a:solidFill>
                  <a:schemeClr val="tx1"/>
                </a:solidFill>
                <a:latin typeface="+mn-lt"/>
                <a:ea typeface="+mn-ea"/>
                <a:cs typeface="+mn-cs"/>
              </a:rPr>
              <a:t>）的相互作用导致非对称的散射线形。在这个结构当中，法诺共振对局域的扰动非常敏感，比如</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中的折射率，而折射率可以通过施加偏压进行改变。</a:t>
            </a:r>
            <a:endParaRPr lang="en-US" altLang="zh-CN" sz="1200" kern="1200" dirty="0" smtClean="0">
              <a:solidFill>
                <a:schemeClr val="tx1"/>
              </a:solidFill>
              <a:latin typeface="+mn-lt"/>
              <a:ea typeface="+mn-ea"/>
              <a:cs typeface="+mn-cs"/>
            </a:endParaRPr>
          </a:p>
          <a:p>
            <a:r>
              <a:rPr lang="zh-CN" altLang="en-US" sz="1200" kern="1200" dirty="0" smtClean="0">
                <a:solidFill>
                  <a:schemeClr val="tx1"/>
                </a:solidFill>
                <a:latin typeface="+mn-lt"/>
                <a:ea typeface="+mn-ea"/>
                <a:cs typeface="+mn-cs"/>
              </a:rPr>
              <a:t>图</a:t>
            </a:r>
            <a:r>
              <a:rPr lang="en-US" altLang="zh-CN" sz="1200" kern="1200" dirty="0" smtClean="0">
                <a:solidFill>
                  <a:schemeClr val="tx1"/>
                </a:solidFill>
                <a:latin typeface="+mn-lt"/>
                <a:ea typeface="+mn-ea"/>
                <a:cs typeface="+mn-cs"/>
              </a:rPr>
              <a:t>d</a:t>
            </a:r>
            <a:r>
              <a:rPr lang="zh-CN" altLang="en-US" sz="1200" kern="1200" dirty="0" smtClean="0">
                <a:solidFill>
                  <a:schemeClr val="tx1"/>
                </a:solidFill>
                <a:latin typeface="+mn-lt"/>
                <a:ea typeface="+mn-ea"/>
                <a:cs typeface="+mn-cs"/>
              </a:rPr>
              <a:t>，构建一个经典振子系统来说明此共振耦合过程。黄球为</a:t>
            </a:r>
            <a:r>
              <a:rPr lang="en-US" altLang="zh-CN" sz="1200" kern="1200" dirty="0" smtClean="0">
                <a:solidFill>
                  <a:schemeClr val="tx1"/>
                </a:solidFill>
                <a:latin typeface="+mn-lt"/>
                <a:ea typeface="+mn-ea"/>
                <a:cs typeface="+mn-cs"/>
              </a:rPr>
              <a:t>LSP</a:t>
            </a:r>
            <a:r>
              <a:rPr lang="zh-CN" altLang="en-US" sz="1200" kern="1200" dirty="0" smtClean="0">
                <a:solidFill>
                  <a:schemeClr val="tx1"/>
                </a:solidFill>
                <a:latin typeface="+mn-lt"/>
                <a:ea typeface="+mn-ea"/>
                <a:cs typeface="+mn-cs"/>
              </a:rPr>
              <a:t>的振荡，红球为中性二激子（</a:t>
            </a:r>
            <a:r>
              <a:rPr lang="en-US" altLang="zh-CN" sz="1200" kern="1200" dirty="0" smtClean="0">
                <a:solidFill>
                  <a:schemeClr val="tx1"/>
                </a:solidFill>
                <a:latin typeface="+mn-lt"/>
                <a:ea typeface="+mn-ea"/>
                <a:cs typeface="+mn-cs"/>
              </a:rPr>
              <a:t>neutral exciton</a:t>
            </a:r>
            <a:r>
              <a:rPr lang="zh-CN" altLang="en-US" sz="1200" kern="1200" dirty="0" smtClean="0">
                <a:solidFill>
                  <a:schemeClr val="tx1"/>
                </a:solidFill>
                <a:latin typeface="+mn-lt"/>
                <a:ea typeface="+mn-ea"/>
                <a:cs typeface="+mn-cs"/>
              </a:rPr>
              <a:t>），蓝球为三激子。对</a:t>
            </a:r>
            <a:r>
              <a:rPr lang="en-US" altLang="zh-CN" sz="1200" kern="1200" dirty="0" err="1" smtClean="0">
                <a:solidFill>
                  <a:schemeClr val="tx1"/>
                </a:solidFill>
                <a:latin typeface="+mn-lt"/>
                <a:ea typeface="+mn-ea"/>
                <a:cs typeface="+mn-cs"/>
              </a:rPr>
              <a:t>MoS</a:t>
            </a:r>
            <a:r>
              <a:rPr lang="zh-CN" altLang="en-US" sz="1200" kern="1200" dirty="0" smtClean="0">
                <a:solidFill>
                  <a:schemeClr val="tx1"/>
                </a:solidFill>
                <a:latin typeface="+mn-lt"/>
                <a:ea typeface="+mn-ea"/>
                <a:cs typeface="+mn-cs"/>
              </a:rPr>
              <a:t>施加偏压后，由于</a:t>
            </a:r>
            <a:r>
              <a:rPr lang="en-US" altLang="zh-CN" sz="1200" kern="1200" dirty="0" smtClean="0">
                <a:solidFill>
                  <a:schemeClr val="tx1"/>
                </a:solidFill>
                <a:latin typeface="+mn-lt"/>
                <a:ea typeface="+mn-ea"/>
                <a:cs typeface="+mn-cs"/>
              </a:rPr>
              <a:t>electrical</a:t>
            </a:r>
            <a:r>
              <a:rPr lang="en-US" altLang="zh-CN" sz="1200" kern="1200" baseline="0" dirty="0" smtClean="0">
                <a:solidFill>
                  <a:schemeClr val="tx1"/>
                </a:solidFill>
                <a:latin typeface="+mn-lt"/>
                <a:ea typeface="+mn-ea"/>
                <a:cs typeface="+mn-cs"/>
              </a:rPr>
              <a:t> doping</a:t>
            </a:r>
            <a:r>
              <a:rPr lang="zh-CN" altLang="en-US" sz="1200" kern="1200" baseline="0" dirty="0" smtClean="0">
                <a:solidFill>
                  <a:schemeClr val="tx1"/>
                </a:solidFill>
                <a:latin typeface="+mn-lt"/>
                <a:ea typeface="+mn-ea"/>
                <a:cs typeface="+mn-cs"/>
              </a:rPr>
              <a:t>的作用，会改变</a:t>
            </a:r>
            <a:r>
              <a:rPr lang="en-US" altLang="zh-CN" sz="1200" kern="1200" baseline="0" dirty="0" err="1" smtClean="0">
                <a:solidFill>
                  <a:schemeClr val="tx1"/>
                </a:solidFill>
                <a:latin typeface="+mn-lt"/>
                <a:ea typeface="+mn-ea"/>
                <a:cs typeface="+mn-cs"/>
              </a:rPr>
              <a:t>MoS</a:t>
            </a:r>
            <a:r>
              <a:rPr lang="zh-CN" altLang="en-US" sz="1200" kern="1200" baseline="0" dirty="0" smtClean="0">
                <a:solidFill>
                  <a:schemeClr val="tx1"/>
                </a:solidFill>
                <a:latin typeface="+mn-lt"/>
                <a:ea typeface="+mn-ea"/>
                <a:cs typeface="+mn-cs"/>
              </a:rPr>
              <a:t>的折射率，从而改变激子的振荡状态，并影响</a:t>
            </a:r>
            <a:r>
              <a:rPr lang="en-US" altLang="zh-CN" sz="1200" kern="1200" baseline="0" dirty="0" smtClean="0">
                <a:solidFill>
                  <a:schemeClr val="tx1"/>
                </a:solidFill>
                <a:latin typeface="+mn-lt"/>
                <a:ea typeface="+mn-ea"/>
                <a:cs typeface="+mn-cs"/>
              </a:rPr>
              <a:t>LSP</a:t>
            </a:r>
            <a:r>
              <a:rPr lang="zh-CN" altLang="en-US" sz="1200" kern="1200" baseline="0" dirty="0" smtClean="0">
                <a:solidFill>
                  <a:schemeClr val="tx1"/>
                </a:solidFill>
                <a:latin typeface="+mn-lt"/>
                <a:ea typeface="+mn-ea"/>
                <a:cs typeface="+mn-cs"/>
              </a:rPr>
              <a:t>与激子的耦合常数</a:t>
            </a:r>
            <a:r>
              <a:rPr lang="en-US" altLang="zh-CN" sz="1200" kern="1200" baseline="0" dirty="0" smtClean="0">
                <a:solidFill>
                  <a:schemeClr val="tx1"/>
                </a:solidFill>
                <a:latin typeface="+mn-lt"/>
                <a:ea typeface="+mn-ea"/>
                <a:cs typeface="+mn-cs"/>
              </a:rPr>
              <a:t>g1</a:t>
            </a:r>
            <a:r>
              <a:rPr lang="zh-CN" altLang="en-US" sz="1200" kern="1200" baseline="0" dirty="0" smtClean="0">
                <a:solidFill>
                  <a:schemeClr val="tx1"/>
                </a:solidFill>
                <a:latin typeface="+mn-lt"/>
                <a:ea typeface="+mn-ea"/>
                <a:cs typeface="+mn-cs"/>
              </a:rPr>
              <a:t>和</a:t>
            </a:r>
            <a:r>
              <a:rPr lang="en-US" altLang="zh-CN" sz="1200" kern="1200" baseline="0" dirty="0" smtClean="0">
                <a:solidFill>
                  <a:schemeClr val="tx1"/>
                </a:solidFill>
                <a:latin typeface="+mn-lt"/>
                <a:ea typeface="+mn-ea"/>
                <a:cs typeface="+mn-cs"/>
              </a:rPr>
              <a:t>g2</a:t>
            </a:r>
            <a:r>
              <a:rPr lang="zh-CN" altLang="en-US" sz="1200" kern="1200" baseline="0" dirty="0" smtClean="0">
                <a:solidFill>
                  <a:schemeClr val="tx1"/>
                </a:solidFill>
                <a:latin typeface="+mn-lt"/>
                <a:ea typeface="+mn-ea"/>
                <a:cs typeface="+mn-cs"/>
              </a:rPr>
              <a:t>，从而实现</a:t>
            </a:r>
            <a:r>
              <a:rPr lang="en-US" altLang="zh-CN" sz="1200" kern="1200" baseline="0" dirty="0" err="1" smtClean="0">
                <a:solidFill>
                  <a:schemeClr val="tx1"/>
                </a:solidFill>
                <a:latin typeface="+mn-lt"/>
                <a:ea typeface="+mn-ea"/>
                <a:cs typeface="+mn-cs"/>
              </a:rPr>
              <a:t>fano</a:t>
            </a:r>
            <a:r>
              <a:rPr lang="zh-CN" altLang="en-US" sz="1200" kern="1200" baseline="0" dirty="0" smtClean="0">
                <a:solidFill>
                  <a:schemeClr val="tx1"/>
                </a:solidFill>
                <a:latin typeface="+mn-lt"/>
                <a:ea typeface="+mn-ea"/>
                <a:cs typeface="+mn-cs"/>
              </a:rPr>
              <a:t>共振的振荡强度。</a:t>
            </a:r>
            <a:endParaRPr lang="en-US" altLang="zh-CN" sz="1200" kern="1200" dirty="0" smtClean="0">
              <a:solidFill>
                <a:schemeClr val="tx1"/>
              </a:solidFill>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2</a:t>
            </a:fld>
            <a:endParaRPr lang="zh-CN" altLang="en-US"/>
          </a:p>
        </p:txBody>
      </p:sp>
    </p:spTree>
    <p:extLst>
      <p:ext uri="{BB962C8B-B14F-4D97-AF65-F5344CB8AC3E}">
        <p14:creationId xmlns:p14="http://schemas.microsoft.com/office/powerpoint/2010/main" val="1423234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研究法诺共振受栅压的影响。</a:t>
            </a:r>
            <a:endParaRPr lang="en-US" altLang="zh-CN" dirty="0" smtClean="0"/>
          </a:p>
          <a:p>
            <a:r>
              <a:rPr lang="zh-CN" altLang="en-US" dirty="0" smtClean="0"/>
              <a:t>首先是只对</a:t>
            </a:r>
            <a:r>
              <a:rPr lang="en-US" altLang="zh-CN" dirty="0" err="1" smtClean="0"/>
              <a:t>MoS</a:t>
            </a:r>
            <a:r>
              <a:rPr lang="zh-CN" altLang="en-US" dirty="0" smtClean="0"/>
              <a:t>进行测试。图</a:t>
            </a:r>
            <a:r>
              <a:rPr lang="en-US" altLang="zh-CN" dirty="0" smtClean="0"/>
              <a:t>a</a:t>
            </a:r>
            <a:r>
              <a:rPr lang="zh-CN" altLang="en-US" dirty="0" smtClean="0"/>
              <a:t>和图</a:t>
            </a:r>
            <a:r>
              <a:rPr lang="en-US" altLang="zh-CN" dirty="0" smtClean="0"/>
              <a:t>b</a:t>
            </a:r>
            <a:r>
              <a:rPr lang="zh-CN" altLang="en-US" dirty="0" smtClean="0"/>
              <a:t>，</a:t>
            </a:r>
            <a:r>
              <a:rPr lang="zh-CN" altLang="en-US" dirty="0" smtClean="0">
                <a:solidFill>
                  <a:srgbClr val="FF0000"/>
                </a:solidFill>
              </a:rPr>
              <a:t>单层的</a:t>
            </a:r>
            <a:r>
              <a:rPr lang="en-US" altLang="zh-CN" dirty="0" smtClean="0">
                <a:solidFill>
                  <a:srgbClr val="FF0000"/>
                </a:solidFill>
              </a:rPr>
              <a:t>MoS</a:t>
            </a:r>
            <a:r>
              <a:rPr lang="en-US" altLang="zh-CN" baseline="-25000" dirty="0" smtClean="0">
                <a:solidFill>
                  <a:srgbClr val="FF0000"/>
                </a:solidFill>
              </a:rPr>
              <a:t>2</a:t>
            </a:r>
            <a:r>
              <a:rPr lang="zh-CN" altLang="en-US" dirty="0" smtClean="0">
                <a:solidFill>
                  <a:srgbClr val="FF0000"/>
                </a:solidFill>
              </a:rPr>
              <a:t>在不同栅压下的反射光谱</a:t>
            </a:r>
            <a:r>
              <a:rPr lang="zh-CN" altLang="en-US" dirty="0" smtClean="0"/>
              <a:t>。当</a:t>
            </a:r>
            <a:r>
              <a:rPr lang="en-US" altLang="zh-CN" dirty="0" smtClean="0"/>
              <a:t>Vg=0V,</a:t>
            </a:r>
            <a:r>
              <a:rPr lang="zh-CN" altLang="en-US" dirty="0" smtClean="0"/>
              <a:t>反射谷值在</a:t>
            </a:r>
            <a:r>
              <a:rPr lang="en-US" altLang="zh-CN" dirty="0" smtClean="0"/>
              <a:t>668nm</a:t>
            </a:r>
            <a:r>
              <a:rPr lang="zh-CN" altLang="en-US" dirty="0" smtClean="0"/>
              <a:t>，当</a:t>
            </a:r>
            <a:r>
              <a:rPr lang="en-US" altLang="zh-CN" dirty="0" smtClean="0"/>
              <a:t>Vg</a:t>
            </a:r>
            <a:r>
              <a:rPr lang="zh-CN" altLang="en-US" dirty="0" smtClean="0"/>
              <a:t>从</a:t>
            </a:r>
            <a:r>
              <a:rPr lang="en-US" altLang="zh-CN" dirty="0" smtClean="0"/>
              <a:t>0</a:t>
            </a:r>
            <a:r>
              <a:rPr lang="zh-CN" altLang="en-US" dirty="0" smtClean="0"/>
              <a:t>到</a:t>
            </a:r>
            <a:r>
              <a:rPr lang="en-US" altLang="zh-CN" dirty="0" smtClean="0"/>
              <a:t>+8V</a:t>
            </a:r>
            <a:r>
              <a:rPr lang="zh-CN" altLang="en-US" dirty="0" smtClean="0"/>
              <a:t>，</a:t>
            </a:r>
            <a:r>
              <a:rPr lang="en-US" altLang="zh-CN" dirty="0" smtClean="0"/>
              <a:t>A</a:t>
            </a:r>
            <a:r>
              <a:rPr lang="zh-CN" altLang="en-US" dirty="0" smtClean="0"/>
              <a:t>激子的吸收逐渐降低，光谱谷值红移到</a:t>
            </a:r>
            <a:r>
              <a:rPr lang="en-US" altLang="zh-CN" dirty="0" smtClean="0"/>
              <a:t>673nm</a:t>
            </a:r>
            <a:r>
              <a:rPr lang="zh-CN" altLang="en-US" dirty="0" smtClean="0"/>
              <a:t>；当</a:t>
            </a:r>
            <a:r>
              <a:rPr lang="en-US" altLang="zh-CN" dirty="0" smtClean="0"/>
              <a:t>Vg</a:t>
            </a:r>
            <a:r>
              <a:rPr lang="zh-CN" altLang="en-US" dirty="0" smtClean="0"/>
              <a:t>从</a:t>
            </a:r>
            <a:r>
              <a:rPr lang="en-US" altLang="zh-CN" dirty="0" smtClean="0"/>
              <a:t>0</a:t>
            </a:r>
            <a:r>
              <a:rPr lang="zh-CN" altLang="en-US" dirty="0" smtClean="0"/>
              <a:t>到</a:t>
            </a:r>
            <a:r>
              <a:rPr lang="en-US" altLang="zh-CN" dirty="0" smtClean="0"/>
              <a:t>-8V</a:t>
            </a:r>
            <a:r>
              <a:rPr lang="zh-CN" altLang="en-US" dirty="0" smtClean="0"/>
              <a:t>，</a:t>
            </a:r>
            <a:r>
              <a:rPr lang="en-US" altLang="zh-CN" dirty="0" smtClean="0"/>
              <a:t>A</a:t>
            </a:r>
            <a:r>
              <a:rPr lang="zh-CN" altLang="en-US" dirty="0" smtClean="0"/>
              <a:t>激子的吸收逐渐上升，光谱谷值蓝移到</a:t>
            </a:r>
            <a:r>
              <a:rPr lang="en-US" altLang="zh-CN" dirty="0" smtClean="0"/>
              <a:t>665nm</a:t>
            </a:r>
            <a:r>
              <a:rPr lang="zh-CN" altLang="en-US" dirty="0" smtClean="0"/>
              <a:t>。把每个栅压对应的反射谷值提取出来，如右图所示，从</a:t>
            </a:r>
            <a:r>
              <a:rPr lang="en-US" altLang="zh-CN" dirty="0" smtClean="0"/>
              <a:t>-8</a:t>
            </a:r>
            <a:r>
              <a:rPr lang="zh-CN" altLang="en-US" dirty="0" smtClean="0"/>
              <a:t>到</a:t>
            </a:r>
            <a:r>
              <a:rPr lang="en-US" altLang="zh-CN" dirty="0" smtClean="0"/>
              <a:t>+8V</a:t>
            </a:r>
            <a:r>
              <a:rPr lang="zh-CN" altLang="en-US" dirty="0" smtClean="0"/>
              <a:t>，</a:t>
            </a:r>
            <a:r>
              <a:rPr lang="en-US" altLang="zh-CN" dirty="0" err="1" smtClean="0"/>
              <a:t>MoS</a:t>
            </a:r>
            <a:r>
              <a:rPr lang="zh-CN" altLang="en-US" dirty="0" smtClean="0"/>
              <a:t>的反射增加，吸收降低。对于</a:t>
            </a:r>
            <a:r>
              <a:rPr lang="en-US" altLang="zh-CN" dirty="0" smtClean="0"/>
              <a:t>Au/</a:t>
            </a:r>
            <a:r>
              <a:rPr lang="en-US" altLang="zh-CN" dirty="0" err="1" smtClean="0"/>
              <a:t>MoS</a:t>
            </a:r>
            <a:r>
              <a:rPr lang="zh-CN" altLang="en-US" dirty="0" smtClean="0"/>
              <a:t>结果存在着同样的现象，因为法布共振的重要成因正是激子振荡。</a:t>
            </a:r>
            <a:endParaRPr lang="en-US" altLang="zh-CN" dirty="0" smtClean="0"/>
          </a:p>
          <a:p>
            <a:r>
              <a:rPr lang="zh-CN" altLang="en-US" dirty="0" smtClean="0"/>
              <a:t>然后对</a:t>
            </a:r>
            <a:r>
              <a:rPr lang="en-US" altLang="zh-CN" dirty="0" err="1" smtClean="0"/>
              <a:t>MoS</a:t>
            </a:r>
            <a:r>
              <a:rPr lang="zh-CN" altLang="en-US" dirty="0" smtClean="0"/>
              <a:t>上的</a:t>
            </a:r>
            <a:r>
              <a:rPr lang="en-US" altLang="zh-CN" dirty="0" smtClean="0"/>
              <a:t>Au</a:t>
            </a:r>
            <a:r>
              <a:rPr lang="zh-CN" altLang="en-US" dirty="0" smtClean="0"/>
              <a:t>盘激励，测器散射强度，可以观察到非对称的法诺共振。</a:t>
            </a:r>
            <a:r>
              <a:rPr lang="en-US" altLang="zh-CN" dirty="0" smtClean="0"/>
              <a:t>c</a:t>
            </a:r>
            <a:r>
              <a:rPr lang="zh-CN" altLang="en-US" dirty="0" smtClean="0"/>
              <a:t>图，对正栅压，激子与</a:t>
            </a:r>
            <a:r>
              <a:rPr lang="en-US" altLang="zh-CN" dirty="0" err="1" smtClean="0"/>
              <a:t>plasmon</a:t>
            </a:r>
            <a:r>
              <a:rPr lang="zh-CN" altLang="en-US" dirty="0" smtClean="0"/>
              <a:t>的耦合随栅压增加而降低，因此散射强度增加。</a:t>
            </a:r>
            <a:r>
              <a:rPr lang="en-US" altLang="zh-CN" dirty="0" smtClean="0"/>
              <a:t>d</a:t>
            </a:r>
            <a:r>
              <a:rPr lang="zh-CN" altLang="en-US" dirty="0" smtClean="0"/>
              <a:t>图，对负栅压，激子与</a:t>
            </a:r>
            <a:r>
              <a:rPr lang="en-US" altLang="zh-CN" dirty="0" err="1" smtClean="0"/>
              <a:t>plasmon</a:t>
            </a:r>
            <a:r>
              <a:rPr lang="zh-CN" altLang="en-US" dirty="0" smtClean="0"/>
              <a:t>的耦合随栅压降低而增强，因此散射强度减弱。根据这个结果说明，确实可以通过栅压控制法诺共振的强度（开闭）。</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29</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使用反应式离子刻蚀形成</a:t>
            </a:r>
            <a:r>
              <a:rPr lang="en-US" altLang="zh-CN" dirty="0" err="1" smtClean="0"/>
              <a:t>MoS</a:t>
            </a:r>
            <a:r>
              <a:rPr lang="zh-CN" altLang="en-US" dirty="0" smtClean="0"/>
              <a:t>的图形（七个排列成阵的八边形），并在上面形成纳米</a:t>
            </a:r>
            <a:r>
              <a:rPr lang="en-US" altLang="zh-CN" dirty="0" smtClean="0"/>
              <a:t>Au</a:t>
            </a:r>
            <a:r>
              <a:rPr lang="zh-CN" altLang="en-US" dirty="0" smtClean="0"/>
              <a:t>粒子阵列。当</a:t>
            </a:r>
            <a:r>
              <a:rPr lang="en-US" altLang="zh-CN" dirty="0" smtClean="0"/>
              <a:t>Vg=-8V</a:t>
            </a:r>
            <a:r>
              <a:rPr lang="zh-CN" altLang="en-US" dirty="0" smtClean="0"/>
              <a:t>，七个图形区域的散射强度会强于周围区域；当</a:t>
            </a:r>
            <a:r>
              <a:rPr lang="en-US" altLang="zh-CN" dirty="0" smtClean="0"/>
              <a:t>Vg=0V</a:t>
            </a:r>
            <a:r>
              <a:rPr lang="zh-CN" altLang="en-US" dirty="0" smtClean="0"/>
              <a:t>，整个区域散射强度均匀；</a:t>
            </a:r>
            <a:r>
              <a:rPr lang="en-US" altLang="zh-CN" dirty="0" smtClean="0"/>
              <a:t>Vg=8V,</a:t>
            </a:r>
            <a:r>
              <a:rPr lang="zh-CN" altLang="en-US" dirty="0" smtClean="0"/>
              <a:t>周围区域的散射强度高于图形区域。使用远场散射成像获得的图像。</a:t>
            </a:r>
            <a:endParaRPr lang="en-US" altLang="zh-CN" dirty="0" smtClean="0"/>
          </a:p>
        </p:txBody>
      </p:sp>
      <p:sp>
        <p:nvSpPr>
          <p:cNvPr id="4" name="灯片编号占位符 3"/>
          <p:cNvSpPr>
            <a:spLocks noGrp="1"/>
          </p:cNvSpPr>
          <p:nvPr>
            <p:ph type="sldNum" sz="quarter" idx="10"/>
          </p:nvPr>
        </p:nvSpPr>
        <p:spPr/>
        <p:txBody>
          <a:bodyPr/>
          <a:lstStyle/>
          <a:p>
            <a:fld id="{C74F9C80-F59E-4A88-8037-3D6AD4F40E81}" type="slidenum">
              <a:rPr lang="zh-CN" altLang="en-US" smtClean="0"/>
              <a:t>30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换成图</a:t>
            </a:r>
            <a:endParaRPr lang="zh-CN" altLang="en-US" dirty="0"/>
          </a:p>
        </p:txBody>
      </p:sp>
      <p:sp>
        <p:nvSpPr>
          <p:cNvPr id="4" name="灯片编号占位符 3"/>
          <p:cNvSpPr>
            <a:spLocks noGrp="1"/>
          </p:cNvSpPr>
          <p:nvPr>
            <p:ph type="sldNum" sz="quarter" idx="10"/>
          </p:nvPr>
        </p:nvSpPr>
        <p:spPr/>
        <p:txBody>
          <a:bodyPr/>
          <a:lstStyle/>
          <a:p>
            <a:fld id="{D8827CD5-A348-4BC8-BFCD-63FC11A61887}"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57554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换成图</a:t>
            </a:r>
            <a:endParaRPr lang="zh-CN" altLang="en-US" dirty="0"/>
          </a:p>
        </p:txBody>
      </p:sp>
      <p:sp>
        <p:nvSpPr>
          <p:cNvPr id="4" name="灯片编号占位符 3"/>
          <p:cNvSpPr>
            <a:spLocks noGrp="1"/>
          </p:cNvSpPr>
          <p:nvPr>
            <p:ph type="sldNum" sz="quarter" idx="10"/>
          </p:nvPr>
        </p:nvSpPr>
        <p:spPr/>
        <p:txBody>
          <a:bodyPr/>
          <a:lstStyle/>
          <a:p>
            <a:fld id="{D8827CD5-A348-4BC8-BFCD-63FC11A61887}"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57554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换成图</a:t>
            </a:r>
            <a:endParaRPr lang="zh-CN" altLang="en-US" dirty="0"/>
          </a:p>
        </p:txBody>
      </p:sp>
      <p:sp>
        <p:nvSpPr>
          <p:cNvPr id="4" name="灯片编号占位符 3"/>
          <p:cNvSpPr>
            <a:spLocks noGrp="1"/>
          </p:cNvSpPr>
          <p:nvPr>
            <p:ph type="sldNum" sz="quarter" idx="10"/>
          </p:nvPr>
        </p:nvSpPr>
        <p:spPr/>
        <p:txBody>
          <a:bodyPr/>
          <a:lstStyle/>
          <a:p>
            <a:fld id="{D8827CD5-A348-4BC8-BFCD-63FC11A61887}"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57554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换成图</a:t>
            </a:r>
            <a:endParaRPr lang="zh-CN" altLang="en-US" dirty="0"/>
          </a:p>
        </p:txBody>
      </p:sp>
      <p:sp>
        <p:nvSpPr>
          <p:cNvPr id="4" name="灯片编号占位符 3"/>
          <p:cNvSpPr>
            <a:spLocks noGrp="1"/>
          </p:cNvSpPr>
          <p:nvPr>
            <p:ph type="sldNum" sz="quarter" idx="10"/>
          </p:nvPr>
        </p:nvSpPr>
        <p:spPr/>
        <p:txBody>
          <a:bodyPr/>
          <a:lstStyle/>
          <a:p>
            <a:fld id="{D8827CD5-A348-4BC8-BFCD-63FC11A61887}"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357554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对于轻掺杂，</a:t>
            </a:r>
            <a:r>
              <a:rPr lang="en-US" altLang="zh-CN" dirty="0" err="1" smtClean="0"/>
              <a:t>Drude</a:t>
            </a:r>
            <a:r>
              <a:rPr lang="zh-CN" altLang="en-US" dirty="0" smtClean="0"/>
              <a:t>项可以简单地添加到</a:t>
            </a:r>
            <a:r>
              <a:rPr lang="en-US" altLang="zh-CN" dirty="0" smtClean="0"/>
              <a:t>MoS</a:t>
            </a:r>
            <a:r>
              <a:rPr lang="en-US" altLang="zh-CN" baseline="-25000" dirty="0" smtClean="0"/>
              <a:t>2</a:t>
            </a:r>
            <a:r>
              <a:rPr lang="zh-CN" altLang="en-US" dirty="0" smtClean="0"/>
              <a:t>本征介电常数中，形成有效介电常数；当</a:t>
            </a:r>
            <a:r>
              <a:rPr lang="en-US" altLang="zh-CN" dirty="0" smtClean="0"/>
              <a:t>Au </a:t>
            </a:r>
            <a:r>
              <a:rPr lang="en-US" altLang="zh-CN" dirty="0" err="1" smtClean="0"/>
              <a:t>Np</a:t>
            </a:r>
            <a:r>
              <a:rPr lang="zh-CN" altLang="en-US" dirty="0" smtClean="0"/>
              <a:t>的等离激元被激发时，产生的热电子掺杂可以调制介电常数。掺杂增加了激子束缚能，使得发光谱和吸收谱均产生了红移。实验上，对于光致发光，原则上需要考虑激子和三激子的贡献，但是以目前的掺杂浓度（轻掺杂，约</a:t>
            </a:r>
            <a:r>
              <a:rPr lang="en-US" altLang="zh-CN" dirty="0" smtClean="0"/>
              <a:t>10^11</a:t>
            </a:r>
            <a:r>
              <a:rPr lang="zh-CN" altLang="en-US" dirty="0" smtClean="0"/>
              <a:t>量级，远小于化学掺杂），发光谱主要还是考虑激子的贡献，因此模型中忽略了三激子的贡献（影响）。</a:t>
            </a:r>
            <a:endParaRPr lang="zh-CN" altLang="en-US" dirty="0"/>
          </a:p>
        </p:txBody>
      </p:sp>
      <p:sp>
        <p:nvSpPr>
          <p:cNvPr id="4" name="灯片编号占位符 3"/>
          <p:cNvSpPr>
            <a:spLocks noGrp="1"/>
          </p:cNvSpPr>
          <p:nvPr>
            <p:ph type="sldNum" sz="quarter" idx="10"/>
          </p:nvPr>
        </p:nvSpPr>
        <p:spPr/>
        <p:txBody>
          <a:bodyPr/>
          <a:lstStyle/>
          <a:p>
            <a:fld id="{93B42D67-0CFA-4641-888F-56592F315171}" type="slidenum">
              <a:rPr lang="zh-CN" altLang="en-US" smtClean="0"/>
              <a:t>40</a:t>
            </a:fld>
            <a:endParaRPr lang="zh-CN" altLang="en-US"/>
          </a:p>
        </p:txBody>
      </p:sp>
    </p:spTree>
    <p:extLst>
      <p:ext uri="{BB962C8B-B14F-4D97-AF65-F5344CB8AC3E}">
        <p14:creationId xmlns:p14="http://schemas.microsoft.com/office/powerpoint/2010/main" val="3017624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zh-CN" altLang="en-US" dirty="0" smtClean="0"/>
              <a:t>换成图</a:t>
            </a:r>
            <a:endParaRPr lang="zh-CN" altLang="en-US" dirty="0"/>
          </a:p>
        </p:txBody>
      </p:sp>
      <p:sp>
        <p:nvSpPr>
          <p:cNvPr id="4" name="灯片编号占位符 3"/>
          <p:cNvSpPr>
            <a:spLocks noGrp="1"/>
          </p:cNvSpPr>
          <p:nvPr>
            <p:ph type="sldNum" sz="quarter" idx="10"/>
          </p:nvPr>
        </p:nvSpPr>
        <p:spPr/>
        <p:txBody>
          <a:bodyPr/>
          <a:lstStyle/>
          <a:p>
            <a:fld id="{D8827CD5-A348-4BC8-BFCD-63FC11A61887}" type="slidenum">
              <a:rPr lang="zh-CN" altLang="en-US" smtClean="0">
                <a:solidFill>
                  <a:prstClr val="black"/>
                </a:solidFill>
              </a:rPr>
              <a:pPr/>
              <a:t>42</a:t>
            </a:fld>
            <a:endParaRPr lang="zh-CN" altLang="en-US">
              <a:solidFill>
                <a:prstClr val="black"/>
              </a:solidFill>
            </a:endParaRPr>
          </a:p>
        </p:txBody>
      </p:sp>
    </p:spTree>
    <p:extLst>
      <p:ext uri="{BB962C8B-B14F-4D97-AF65-F5344CB8AC3E}">
        <p14:creationId xmlns:p14="http://schemas.microsoft.com/office/powerpoint/2010/main" val="357554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FontTx/>
              <a:buAutoNum type="arabicPeriod"/>
            </a:pPr>
            <a:r>
              <a:rPr lang="zh-CN" altLang="en-US" dirty="0" smtClean="0">
                <a:solidFill>
                  <a:prstClr val="black"/>
                </a:solidFill>
              </a:rPr>
              <a:t>导电</a:t>
            </a:r>
            <a:r>
              <a:rPr lang="en-US" altLang="zh-CN" dirty="0" smtClean="0">
                <a:solidFill>
                  <a:prstClr val="black"/>
                </a:solidFill>
              </a:rPr>
              <a:t>—</a:t>
            </a:r>
            <a:r>
              <a:rPr lang="zh-CN" altLang="en-US" dirty="0" smtClean="0">
                <a:solidFill>
                  <a:prstClr val="black"/>
                </a:solidFill>
              </a:rPr>
              <a:t>导电性比碳黑好。</a:t>
            </a:r>
            <a:endParaRPr lang="en-US" altLang="zh-CN" dirty="0" smtClean="0">
              <a:solidFill>
                <a:prstClr val="black"/>
              </a:solidFill>
            </a:endParaRPr>
          </a:p>
          <a:p>
            <a:pPr marL="228600" indent="-228600">
              <a:buFontTx/>
              <a:buAutoNum type="arabicPeriod"/>
            </a:pPr>
            <a:r>
              <a:rPr lang="zh-CN" altLang="en-US" dirty="0" smtClean="0">
                <a:solidFill>
                  <a:prstClr val="black"/>
                </a:solidFill>
              </a:rPr>
              <a:t>导热</a:t>
            </a:r>
            <a:r>
              <a:rPr lang="en-US" altLang="zh-CN" dirty="0" smtClean="0">
                <a:solidFill>
                  <a:prstClr val="black"/>
                </a:solidFill>
              </a:rPr>
              <a:t>—</a:t>
            </a:r>
            <a:r>
              <a:rPr lang="zh-CN" altLang="en-US" dirty="0" smtClean="0">
                <a:solidFill>
                  <a:prstClr val="black"/>
                </a:solidFill>
              </a:rPr>
              <a:t>导热性比石墨佳，大且连续相的效果更好，但垂直方向要加入其它材料来传导。</a:t>
            </a:r>
          </a:p>
          <a:p>
            <a:r>
              <a:rPr lang="en-US" altLang="zh-CN" dirty="0" smtClean="0">
                <a:solidFill>
                  <a:prstClr val="black"/>
                </a:solidFill>
              </a:rPr>
              <a:t>3. </a:t>
            </a:r>
            <a:r>
              <a:rPr lang="zh-CN" altLang="en-US" dirty="0" smtClean="0">
                <a:solidFill>
                  <a:prstClr val="black"/>
                </a:solidFill>
              </a:rPr>
              <a:t>润滑</a:t>
            </a:r>
            <a:r>
              <a:rPr lang="en-US" altLang="zh-CN" dirty="0" smtClean="0">
                <a:solidFill>
                  <a:prstClr val="black"/>
                </a:solidFill>
              </a:rPr>
              <a:t>—</a:t>
            </a:r>
            <a:r>
              <a:rPr lang="zh-CN" altLang="en-US" dirty="0" smtClean="0">
                <a:solidFill>
                  <a:prstClr val="black"/>
                </a:solidFill>
              </a:rPr>
              <a:t>有文献说明层数越少效果越佳，</a:t>
            </a:r>
            <a:r>
              <a:rPr lang="en-US" altLang="zh-CN" dirty="0" smtClean="0">
                <a:solidFill>
                  <a:prstClr val="black"/>
                </a:solidFill>
              </a:rPr>
              <a:t>3</a:t>
            </a:r>
            <a:r>
              <a:rPr lang="zh-CN" altLang="en-US" dirty="0" smtClean="0">
                <a:solidFill>
                  <a:prstClr val="black"/>
                </a:solidFill>
              </a:rPr>
              <a:t>层比</a:t>
            </a:r>
            <a:r>
              <a:rPr lang="en-US" altLang="zh-CN" dirty="0" smtClean="0">
                <a:solidFill>
                  <a:prstClr val="black"/>
                </a:solidFill>
              </a:rPr>
              <a:t>6</a:t>
            </a:r>
            <a:r>
              <a:rPr lang="zh-CN" altLang="en-US" dirty="0" smtClean="0">
                <a:solidFill>
                  <a:prstClr val="black"/>
                </a:solidFill>
              </a:rPr>
              <a:t>层润滑性佳，而 </a:t>
            </a:r>
            <a:r>
              <a:rPr lang="en-US" altLang="zh-CN" dirty="0" smtClean="0">
                <a:solidFill>
                  <a:prstClr val="black"/>
                </a:solidFill>
              </a:rPr>
              <a:t>2 </a:t>
            </a:r>
            <a:r>
              <a:rPr lang="zh-CN" altLang="en-US" dirty="0" smtClean="0">
                <a:solidFill>
                  <a:prstClr val="black"/>
                </a:solidFill>
              </a:rPr>
              <a:t>层比 </a:t>
            </a:r>
            <a:r>
              <a:rPr lang="en-US" altLang="zh-CN" dirty="0" smtClean="0">
                <a:solidFill>
                  <a:prstClr val="black"/>
                </a:solidFill>
              </a:rPr>
              <a:t>4 </a:t>
            </a:r>
            <a:r>
              <a:rPr lang="zh-CN" altLang="en-US" dirty="0" smtClean="0">
                <a:solidFill>
                  <a:prstClr val="black"/>
                </a:solidFill>
              </a:rPr>
              <a:t>层有更好的耐磨性质。</a:t>
            </a:r>
            <a:endParaRPr lang="en-US" altLang="zh-CN" dirty="0" smtClean="0">
              <a:solidFill>
                <a:prstClr val="black"/>
              </a:solidFill>
            </a:endParaRPr>
          </a:p>
          <a:p>
            <a:r>
              <a:rPr lang="en-US" altLang="zh-CN" dirty="0" smtClean="0">
                <a:solidFill>
                  <a:prstClr val="black"/>
                </a:solidFill>
              </a:rPr>
              <a:t>4.</a:t>
            </a:r>
            <a:r>
              <a:rPr lang="zh-CN" altLang="en-US" dirty="0" smtClean="0">
                <a:solidFill>
                  <a:prstClr val="black"/>
                </a:solidFill>
              </a:rPr>
              <a:t>这使得电荷吸收能够在非常宽的能量谱中产生（紫外线、可见光、短波、近红外、中红外、远红外、太赫兹光谱）</a:t>
            </a:r>
          </a:p>
          <a:p>
            <a:r>
              <a:rPr lang="en-US" altLang="zh-CN" dirty="0" smtClean="0">
                <a:solidFill>
                  <a:prstClr val="black"/>
                </a:solidFill>
              </a:rPr>
              <a:t>5.</a:t>
            </a:r>
            <a:r>
              <a:rPr lang="zh-CN" altLang="en-US" dirty="0" smtClean="0">
                <a:solidFill>
                  <a:prstClr val="black"/>
                </a:solidFill>
              </a:rPr>
              <a:t>高的载流子迁移率能够超快速的将光子或等离基元转换为电流或电压</a:t>
            </a:r>
          </a:p>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4</a:t>
            </a:fld>
            <a:endParaRPr lang="zh-CN" altLang="en-US"/>
          </a:p>
        </p:txBody>
      </p:sp>
    </p:spTree>
    <p:extLst>
      <p:ext uri="{BB962C8B-B14F-4D97-AF65-F5344CB8AC3E}">
        <p14:creationId xmlns:p14="http://schemas.microsoft.com/office/powerpoint/2010/main" val="24349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8</a:t>
            </a:fld>
            <a:endParaRPr lang="zh-CN" altLang="en-US"/>
          </a:p>
        </p:txBody>
      </p:sp>
    </p:spTree>
    <p:extLst>
      <p:ext uri="{BB962C8B-B14F-4D97-AF65-F5344CB8AC3E}">
        <p14:creationId xmlns:p14="http://schemas.microsoft.com/office/powerpoint/2010/main" val="1423234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9</a:t>
            </a:fld>
            <a:endParaRPr lang="zh-CN" altLang="en-US"/>
          </a:p>
        </p:txBody>
      </p:sp>
    </p:spTree>
    <p:extLst>
      <p:ext uri="{BB962C8B-B14F-4D97-AF65-F5344CB8AC3E}">
        <p14:creationId xmlns:p14="http://schemas.microsoft.com/office/powerpoint/2010/main" val="1423234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13</a:t>
            </a:fld>
            <a:endParaRPr lang="zh-CN" altLang="en-US"/>
          </a:p>
        </p:txBody>
      </p:sp>
    </p:spTree>
    <p:extLst>
      <p:ext uri="{BB962C8B-B14F-4D97-AF65-F5344CB8AC3E}">
        <p14:creationId xmlns:p14="http://schemas.microsoft.com/office/powerpoint/2010/main" val="390866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LSP</a:t>
            </a:r>
            <a:r>
              <a:rPr lang="zh-CN" altLang="en-US" dirty="0" smtClean="0"/>
              <a:t>是</a:t>
            </a:r>
            <a:r>
              <a:rPr lang="en-US" altLang="zh-CN" dirty="0" smtClean="0"/>
              <a:t>SP</a:t>
            </a:r>
            <a:r>
              <a:rPr lang="zh-CN" altLang="en-US" dirty="0" smtClean="0"/>
              <a:t>的一种特殊情况，尺寸小于光波长的金属纳米粒子表面出现局域化的表面等离激元。并且它有两个重要的性质，一是在表面会形成极强的局域化的电磁场，电磁场强度随着距离的增加迅速降低；二是在等离激元共振的频率附近会出现强烈的光吸收。对于贵金属如</a:t>
            </a:r>
            <a:r>
              <a:rPr lang="en-US" altLang="zh-CN" dirty="0" smtClean="0"/>
              <a:t>Au</a:t>
            </a:r>
            <a:r>
              <a:rPr lang="zh-CN" altLang="en-US" dirty="0" smtClean="0"/>
              <a:t>，</a:t>
            </a:r>
            <a:r>
              <a:rPr lang="en-US" altLang="zh-CN" dirty="0" smtClean="0"/>
              <a:t>Ag</a:t>
            </a:r>
            <a:r>
              <a:rPr lang="zh-CN" altLang="en-US" dirty="0" smtClean="0"/>
              <a:t>，此共振频率处于可见光波段。</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由于金属具有负介电常数，在金属-电介质界面传播等离激元-极化子波经常被用来限制光超越传统的衍射极限，如左图所示）。而这使得在对应的界面产生高度集中的光场，以此可以增强光与物质的相互作用。</a:t>
            </a:r>
            <a:endParaRPr lang="en-US" altLang="zh-CN"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65F15B17-3759-4D22-BE9F-8D480F46DB55}" type="slidenum">
              <a:rPr lang="zh-CN" altLang="en-US" smtClean="0"/>
              <a:t>14</a:t>
            </a:fld>
            <a:endParaRPr lang="zh-CN" altLang="en-US"/>
          </a:p>
        </p:txBody>
      </p:sp>
    </p:spTree>
    <p:extLst>
      <p:ext uri="{BB962C8B-B14F-4D97-AF65-F5344CB8AC3E}">
        <p14:creationId xmlns:p14="http://schemas.microsoft.com/office/powerpoint/2010/main" val="2227199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（超薄薄膜的吸收与反射率的微分直接呈正相关，</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峰是直接带隙的过渡，是单层</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的吸收特性。</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峰之间的能量差是由于在劈裂价带中的自旋轨道耦合作用造成的。）</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图中展示了三种情况下的吸收谱，</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衬底上的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混合薄膜，</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以及</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薄膜。</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（超薄薄膜的吸收与反射率的微分直接呈正相关，</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峰是直接带隙的过渡，是单层</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的吸收特性。</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峰和</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峰之间的能量差是由于在劈裂价带中的自旋轨道耦合作用造成的。）</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图中展示了三种情况下的吸收谱，</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衬底上的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混合薄膜，</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以及</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SiO</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/Si</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上的</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薄膜。</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74F9C80-F59E-4A88-8037-3D6AD4F40E81}"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1"/>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4"/>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4"/>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1"/>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8" y="260648"/>
            <a:ext cx="946342" cy="936104"/>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357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0703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6"/>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565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17544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506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0336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2433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4032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659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5829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4"/>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4"/>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7806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1"/>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5750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a:xfrm flipV="1">
            <a:off x="0" y="1052742"/>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9" y="188646"/>
            <a:ext cx="1061885" cy="1050397"/>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843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6"/>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0411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7856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3143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6563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04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6"/>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58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665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081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4"/>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4"/>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697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4403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1993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2673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8793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4448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880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819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7091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4761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4272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881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2017/11/21</a:t>
            </a:fld>
            <a:endParaRPr lang="zh-CN" altLang="en-US"/>
          </a:p>
        </p:txBody>
      </p:sp>
      <p:sp>
        <p:nvSpPr>
          <p:cNvPr id="5" name="页脚占位符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1000">
              <a:schemeClr val="bg1"/>
            </a:gs>
            <a:gs pos="6000">
              <a:srgbClr val="FFC1C2"/>
            </a:gs>
          </a:gsLst>
          <a:lin ang="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5923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5000">
              <a:schemeClr val="bg1"/>
            </a:gs>
            <a:gs pos="2000">
              <a:srgbClr val="FFC1C2"/>
            </a:gs>
          </a:gsLst>
          <a:lin ang="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6279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5D9EA-3492-4241-9859-EC84BDEB1932}" type="datetimeFigureOut">
              <a:rPr lang="zh-CN" altLang="en-US" smtClean="0">
                <a:solidFill>
                  <a:prstClr val="black">
                    <a:tint val="75000"/>
                  </a:prstClr>
                </a:solidFill>
              </a:rPr>
              <a:pPr/>
              <a:t>2017/11/21</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1A459-BAF6-41DB-B80D-A5DF351E11C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48072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5.jp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110.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4" name="标题 3"/>
          <p:cNvSpPr>
            <a:spLocks noGrp="1"/>
          </p:cNvSpPr>
          <p:nvPr>
            <p:ph type="ctrTitle"/>
          </p:nvPr>
        </p:nvSpPr>
        <p:spPr>
          <a:xfrm>
            <a:off x="663542" y="2102997"/>
            <a:ext cx="8368806" cy="1470025"/>
          </a:xfrm>
        </p:spPr>
        <p:txBody>
          <a:bodyPr>
            <a:normAutofit/>
          </a:bodyPr>
          <a:lstStyle/>
          <a:p>
            <a:r>
              <a:rPr lang="en-US" altLang="zh-CN" sz="4000" b="1" dirty="0" smtClean="0">
                <a:solidFill>
                  <a:srgbClr val="C00000"/>
                </a:solidFill>
                <a:ea typeface="隶书" panose="02010509060101010101" pitchFamily="49" charset="-122"/>
              </a:rPr>
              <a:t>Application of Surface Plasmon in 2D Material</a:t>
            </a:r>
            <a:endParaRPr lang="zh-CN" altLang="en-US" sz="4000" b="1" dirty="0">
              <a:solidFill>
                <a:srgbClr val="C00000"/>
              </a:solidFill>
              <a:ea typeface="隶书" panose="02010509060101010101" pitchFamily="49" charset="-122"/>
            </a:endParaRPr>
          </a:p>
        </p:txBody>
      </p:sp>
      <p:sp>
        <p:nvSpPr>
          <p:cNvPr id="10" name="副标题 2"/>
          <p:cNvSpPr txBox="1">
            <a:spLocks/>
          </p:cNvSpPr>
          <p:nvPr/>
        </p:nvSpPr>
        <p:spPr>
          <a:xfrm>
            <a:off x="683568" y="4581128"/>
            <a:ext cx="5184576" cy="223224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zh-CN" altLang="en-US" dirty="0">
                <a:solidFill>
                  <a:srgbClr val="FF0066"/>
                </a:solidFill>
                <a:latin typeface="隶书" panose="02010509060101010101" pitchFamily="49" charset="-122"/>
                <a:ea typeface="隶书" panose="02010509060101010101" pitchFamily="49" charset="-122"/>
                <a:cs typeface="Times New Roman" panose="02020603050405020304" pitchFamily="18" charset="0"/>
              </a:rPr>
              <a:t>峰锋呓“轰” 队</a:t>
            </a:r>
            <a:endParaRPr lang="en-US" altLang="zh-CN" dirty="0">
              <a:solidFill>
                <a:srgbClr val="FF0066"/>
              </a:solidFill>
              <a:latin typeface="隶书" panose="02010509060101010101" pitchFamily="49" charset="-122"/>
              <a:ea typeface="隶书" panose="02010509060101010101" pitchFamily="49" charset="-122"/>
              <a:cs typeface="Times New Roman" panose="02020603050405020304" pitchFamily="18" charset="0"/>
            </a:endParaRPr>
          </a:p>
          <a:p>
            <a:pPr marL="0" indent="0">
              <a:lnSpc>
                <a:spcPct val="110000"/>
              </a:lnSpc>
              <a:buNone/>
            </a:pPr>
            <a:r>
              <a:rPr lang="zh-CN" altLang="en-US"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刘上锋（组长） 凝聚态    </a:t>
            </a:r>
            <a:r>
              <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1701110154 </a:t>
            </a:r>
          </a:p>
          <a:p>
            <a:pPr marL="0" indent="0">
              <a:lnSpc>
                <a:spcPct val="110000"/>
              </a:lnSpc>
              <a:buFont typeface="Arial" panose="020B0604020202020204" pitchFamily="34" charset="0"/>
              <a:buNone/>
            </a:pPr>
            <a:r>
              <a:rPr lang="zh-CN" altLang="en-US"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邓妙怡    凝聚态   </a:t>
            </a:r>
            <a:r>
              <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1701110135</a:t>
            </a:r>
          </a:p>
          <a:p>
            <a:pPr marL="0" indent="0">
              <a:lnSpc>
                <a:spcPct val="110000"/>
              </a:lnSpc>
              <a:buNone/>
            </a:pPr>
            <a:r>
              <a:rPr lang="zh-CN" altLang="en-US" sz="1800" dirty="0">
                <a:solidFill>
                  <a:prstClr val="black"/>
                </a:solidFill>
                <a:latin typeface="Times New Roman" panose="02020603050405020304" pitchFamily="18" charset="0"/>
                <a:ea typeface="仿宋" panose="02010609060101010101" pitchFamily="49" charset="-122"/>
                <a:cs typeface="Times New Roman" panose="02020603050405020304" pitchFamily="18" charset="0"/>
              </a:rPr>
              <a:t>魏嘉</a:t>
            </a:r>
            <a:r>
              <a:rPr lang="zh-CN" altLang="en-US"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琪    凝聚态   </a:t>
            </a:r>
            <a:r>
              <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1701110167 </a:t>
            </a:r>
          </a:p>
          <a:p>
            <a:pPr marL="0" indent="0">
              <a:lnSpc>
                <a:spcPct val="110000"/>
              </a:lnSpc>
              <a:buNone/>
            </a:pPr>
            <a:r>
              <a:rPr lang="zh-CN" altLang="en-US" sz="1800" dirty="0">
                <a:solidFill>
                  <a:prstClr val="black"/>
                </a:solidFill>
                <a:latin typeface="Times New Roman" panose="02020603050405020304" pitchFamily="18" charset="0"/>
                <a:ea typeface="仿宋" panose="02010609060101010101" pitchFamily="49" charset="-122"/>
                <a:cs typeface="Times New Roman" panose="02020603050405020304" pitchFamily="18" charset="0"/>
              </a:rPr>
              <a:t>张修</a:t>
            </a:r>
            <a:r>
              <a:rPr lang="zh-CN" altLang="en-US"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瑜    凝聚</a:t>
            </a:r>
            <a:r>
              <a:rPr lang="zh-CN" altLang="en-US" sz="1800" dirty="0">
                <a:solidFill>
                  <a:prstClr val="black"/>
                </a:solidFill>
                <a:latin typeface="Times New Roman" panose="02020603050405020304" pitchFamily="18" charset="0"/>
                <a:ea typeface="仿宋" panose="02010609060101010101" pitchFamily="49" charset="-122"/>
                <a:cs typeface="Times New Roman" panose="02020603050405020304" pitchFamily="18" charset="0"/>
              </a:rPr>
              <a:t>态 </a:t>
            </a:r>
            <a:r>
              <a:rPr lang="zh-CN" altLang="en-US"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  </a:t>
            </a:r>
            <a:r>
              <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rPr>
              <a:t>1701110186</a:t>
            </a:r>
          </a:p>
          <a:p>
            <a:pPr marL="0" indent="0">
              <a:lnSpc>
                <a:spcPct val="110000"/>
              </a:lnSpc>
              <a:buFont typeface="Arial" panose="020B0604020202020204" pitchFamily="34" charset="0"/>
              <a:buNone/>
            </a:pPr>
            <a:endPar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endParaRPr>
          </a:p>
          <a:p>
            <a:pPr marL="0" indent="0">
              <a:buFont typeface="Arial" panose="020B0604020202020204" pitchFamily="34" charset="0"/>
              <a:buNone/>
            </a:pPr>
            <a:endParaRPr lang="en-US" altLang="zh-CN" sz="1800" dirty="0" smtClean="0">
              <a:solidFill>
                <a:prstClr val="black"/>
              </a:solidFill>
              <a:latin typeface="Times New Roman" panose="02020603050405020304" pitchFamily="18" charset="0"/>
              <a:ea typeface="仿宋" panose="02010609060101010101" pitchFamily="49" charset="-122"/>
              <a:cs typeface="Times New Roman" panose="02020603050405020304" pitchFamily="18" charset="0"/>
            </a:endParaRPr>
          </a:p>
        </p:txBody>
      </p:sp>
      <p:pic>
        <p:nvPicPr>
          <p:cNvPr id="1026"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50" t="9722" r="25433" b="46603"/>
          <a:stretch/>
        </p:blipFill>
        <p:spPr bwMode="auto">
          <a:xfrm>
            <a:off x="7668346" y="116632"/>
            <a:ext cx="1349918" cy="1335314"/>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标题 3"/>
          <p:cNvSpPr txBox="1">
            <a:spLocks/>
          </p:cNvSpPr>
          <p:nvPr/>
        </p:nvSpPr>
        <p:spPr>
          <a:xfrm>
            <a:off x="3043954" y="3284986"/>
            <a:ext cx="836880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dirty="0" smtClean="0">
                <a:solidFill>
                  <a:srgbClr val="0070C0"/>
                </a:solidFill>
                <a:latin typeface="Times New Roman" panose="02020603050405020304" pitchFamily="18" charset="0"/>
                <a:ea typeface="隶书" panose="02010509060101010101" pitchFamily="49" charset="-122"/>
                <a:cs typeface="Times New Roman" panose="02020603050405020304" pitchFamily="18" charset="0"/>
              </a:rPr>
              <a:t>Reporter</a:t>
            </a:r>
            <a:r>
              <a:rPr lang="zh-CN" altLang="en-US" sz="2800" dirty="0" smtClean="0">
                <a:solidFill>
                  <a:srgbClr val="0070C0"/>
                </a:solidFill>
                <a:latin typeface="Times New Roman" panose="02020603050405020304" pitchFamily="18" charset="0"/>
                <a:ea typeface="隶书" panose="02010509060101010101" pitchFamily="49" charset="-122"/>
                <a:cs typeface="Times New Roman" panose="02020603050405020304" pitchFamily="18" charset="0"/>
              </a:rPr>
              <a:t>：邓妙怡</a:t>
            </a:r>
            <a:endParaRPr lang="zh-CN" altLang="en-US" sz="2800" dirty="0">
              <a:solidFill>
                <a:srgbClr val="0070C0"/>
              </a:solidFill>
              <a:latin typeface="Times New Roman" panose="02020603050405020304" pitchFamily="18" charset="0"/>
              <a:ea typeface="隶书"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26323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10</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2" name="TextBox 1"/>
          <p:cNvSpPr txBox="1"/>
          <p:nvPr/>
        </p:nvSpPr>
        <p:spPr>
          <a:xfrm>
            <a:off x="1907704" y="1552381"/>
            <a:ext cx="5736615" cy="461665"/>
          </a:xfrm>
          <a:prstGeom prst="rect">
            <a:avLst/>
          </a:prstGeom>
          <a:noFill/>
        </p:spPr>
        <p:txBody>
          <a:bodyPr wrap="square" rtlCol="0">
            <a:spAutoFit/>
          </a:bodyPr>
          <a:lstStyle/>
          <a:p>
            <a:r>
              <a:rPr lang="en-US" altLang="zh-CN" sz="2400" dirty="0" smtClean="0">
                <a:solidFill>
                  <a:srgbClr val="4BACC6">
                    <a:lumMod val="50000"/>
                  </a:srgbClr>
                </a:solidFill>
              </a:rPr>
              <a:t>Optical modulators with 2D Material</a:t>
            </a:r>
            <a:endParaRPr lang="zh-CN" altLang="en-US" sz="2400" dirty="0">
              <a:solidFill>
                <a:srgbClr val="4BACC6">
                  <a:lumMod val="50000"/>
                </a:srgbClr>
              </a:solidFill>
            </a:endParaRPr>
          </a:p>
        </p:txBody>
      </p:sp>
      <p:sp>
        <p:nvSpPr>
          <p:cNvPr id="3" name="TextBox 2"/>
          <p:cNvSpPr txBox="1"/>
          <p:nvPr/>
        </p:nvSpPr>
        <p:spPr>
          <a:xfrm>
            <a:off x="407515" y="2416477"/>
            <a:ext cx="8496944" cy="868507"/>
          </a:xfrm>
          <a:prstGeom prst="rect">
            <a:avLst/>
          </a:prstGeom>
          <a:noFill/>
        </p:spPr>
        <p:txBody>
          <a:bodyPr wrap="square" rtlCol="0">
            <a:spAutoFit/>
          </a:bodyPr>
          <a:lstStyle/>
          <a:p>
            <a:pPr>
              <a:lnSpc>
                <a:spcPct val="150000"/>
              </a:lnSpc>
            </a:pPr>
            <a:r>
              <a:rPr lang="zh-CN" altLang="en-US" dirty="0">
                <a:solidFill>
                  <a:prstClr val="black"/>
                </a:solidFill>
              </a:rPr>
              <a:t>光</a:t>
            </a:r>
            <a:r>
              <a:rPr lang="zh-CN" altLang="en-US" dirty="0" smtClean="0">
                <a:solidFill>
                  <a:prstClr val="black"/>
                </a:solidFill>
              </a:rPr>
              <a:t>调制发展性价比高、高效、快速、紧密的光学联结系统，</a:t>
            </a:r>
            <a:endParaRPr lang="en-US" altLang="zh-CN" dirty="0" smtClean="0">
              <a:solidFill>
                <a:prstClr val="black"/>
              </a:solidFill>
            </a:endParaRPr>
          </a:p>
          <a:p>
            <a:pPr>
              <a:lnSpc>
                <a:spcPct val="150000"/>
              </a:lnSpc>
            </a:pPr>
            <a:r>
              <a:rPr lang="zh-CN" altLang="en-US" dirty="0" smtClean="0">
                <a:solidFill>
                  <a:prstClr val="black"/>
                </a:solidFill>
              </a:rPr>
              <a:t>解决传统电联系统损耗、带宽、速度等问题</a:t>
            </a:r>
            <a:endParaRPr lang="zh-CN" altLang="en-US" dirty="0">
              <a:solidFill>
                <a:prstClr val="black"/>
              </a:solidFill>
            </a:endParaRPr>
          </a:p>
        </p:txBody>
      </p:sp>
      <p:sp>
        <p:nvSpPr>
          <p:cNvPr id="6" name="矩形 5"/>
          <p:cNvSpPr/>
          <p:nvPr/>
        </p:nvSpPr>
        <p:spPr>
          <a:xfrm>
            <a:off x="2307681" y="3712964"/>
            <a:ext cx="2376264" cy="2308324"/>
          </a:xfrm>
          <a:prstGeom prst="rect">
            <a:avLst/>
          </a:prstGeom>
        </p:spPr>
        <p:txBody>
          <a:bodyPr wrap="square">
            <a:spAutoFit/>
          </a:bodyPr>
          <a:lstStyle/>
          <a:p>
            <a:pPr>
              <a:lnSpc>
                <a:spcPct val="200000"/>
              </a:lnSpc>
              <a:spcBef>
                <a:spcPct val="0"/>
              </a:spcBef>
            </a:pPr>
            <a:r>
              <a:rPr lang="zh-CN" altLang="en-US"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机械灵活度</a:t>
            </a:r>
            <a:endParaRPr lang="en-US" altLang="zh-CN"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zh-CN" altLang="en-US"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易于制造和一体化</a:t>
            </a:r>
            <a:endParaRPr lang="en-US" altLang="zh-CN"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zh-CN" altLang="en-US"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坚固性</a:t>
            </a:r>
            <a:endParaRPr lang="en-US" altLang="zh-CN"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en-US" altLang="zh-CN" dirty="0" smtClean="0">
                <a:solidFill>
                  <a:srgbClr val="0070C0"/>
                </a:solidFill>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9" name="TextBox 8"/>
          <p:cNvSpPr txBox="1"/>
          <p:nvPr/>
        </p:nvSpPr>
        <p:spPr>
          <a:xfrm>
            <a:off x="1259632" y="4688523"/>
            <a:ext cx="688008" cy="369332"/>
          </a:xfrm>
          <a:prstGeom prst="rect">
            <a:avLst/>
          </a:prstGeom>
          <a:noFill/>
        </p:spPr>
        <p:txBody>
          <a:bodyPr wrap="square" rtlCol="0">
            <a:spAutoFit/>
          </a:bodyPr>
          <a:lstStyle/>
          <a:p>
            <a:r>
              <a:rPr lang="zh-CN" altLang="en-US" b="1" dirty="0" smtClean="0">
                <a:solidFill>
                  <a:srgbClr val="0070C0"/>
                </a:solidFill>
              </a:rPr>
              <a:t>优势</a:t>
            </a:r>
            <a:endParaRPr lang="zh-CN" altLang="en-US" b="1" dirty="0">
              <a:solidFill>
                <a:srgbClr val="0070C0"/>
              </a:solidFill>
            </a:endParaRPr>
          </a:p>
        </p:txBody>
      </p:sp>
      <p:sp>
        <p:nvSpPr>
          <p:cNvPr id="10" name="右大括号 9"/>
          <p:cNvSpPr/>
          <p:nvPr/>
        </p:nvSpPr>
        <p:spPr>
          <a:xfrm flipH="1">
            <a:off x="1947640" y="4050664"/>
            <a:ext cx="206040" cy="16329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cxnSp>
        <p:nvCxnSpPr>
          <p:cNvPr id="5" name="直接连接符 4"/>
          <p:cNvCxnSpPr/>
          <p:nvPr/>
        </p:nvCxnSpPr>
        <p:spPr>
          <a:xfrm>
            <a:off x="4687889" y="3823009"/>
            <a:ext cx="0" cy="2088232"/>
          </a:xfrm>
          <a:prstGeom prst="line">
            <a:avLst/>
          </a:prstGeom>
        </p:spPr>
        <p:style>
          <a:lnRef idx="1">
            <a:schemeClr val="accent1"/>
          </a:lnRef>
          <a:fillRef idx="0">
            <a:schemeClr val="accent1"/>
          </a:fillRef>
          <a:effectRef idx="0">
            <a:schemeClr val="accent1"/>
          </a:effectRef>
          <a:fontRef idx="minor">
            <a:schemeClr val="tx1"/>
          </a:fontRef>
        </p:style>
      </p:cxnSp>
      <p:sp>
        <p:nvSpPr>
          <p:cNvPr id="11" name="右箭头 10"/>
          <p:cNvSpPr/>
          <p:nvPr/>
        </p:nvSpPr>
        <p:spPr>
          <a:xfrm>
            <a:off x="4948287" y="4669301"/>
            <a:ext cx="288032" cy="227963"/>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solidFill>
                <a:srgbClr val="C00000"/>
              </a:solidFill>
            </a:endParaRPr>
          </a:p>
        </p:txBody>
      </p:sp>
      <p:sp>
        <p:nvSpPr>
          <p:cNvPr id="12" name="TextBox 11"/>
          <p:cNvSpPr txBox="1"/>
          <p:nvPr/>
        </p:nvSpPr>
        <p:spPr>
          <a:xfrm>
            <a:off x="5452008" y="4460116"/>
            <a:ext cx="2808312" cy="646331"/>
          </a:xfrm>
          <a:prstGeom prst="rect">
            <a:avLst/>
          </a:prstGeom>
          <a:noFill/>
          <a:ln>
            <a:solidFill>
              <a:srgbClr val="CC00FF"/>
            </a:solidFill>
          </a:ln>
        </p:spPr>
        <p:txBody>
          <a:bodyPr wrap="square" rtlCol="0">
            <a:spAutoFit/>
          </a:bodyPr>
          <a:lstStyle/>
          <a:p>
            <a:r>
              <a:rPr lang="zh-CN" altLang="en-US" dirty="0" smtClean="0">
                <a:solidFill>
                  <a:srgbClr val="8064A2">
                    <a:lumMod val="75000"/>
                  </a:srgbClr>
                </a:solidFill>
              </a:rPr>
              <a:t>集成光子电路的功能几乎都可以通过</a:t>
            </a:r>
            <a:r>
              <a:rPr lang="en-US" altLang="zh-CN" dirty="0" smtClean="0">
                <a:solidFill>
                  <a:srgbClr val="8064A2">
                    <a:lumMod val="75000"/>
                  </a:srgbClr>
                </a:solidFill>
              </a:rPr>
              <a:t>2D</a:t>
            </a:r>
            <a:r>
              <a:rPr lang="zh-CN" altLang="en-US" dirty="0" smtClean="0">
                <a:solidFill>
                  <a:srgbClr val="8064A2">
                    <a:lumMod val="75000"/>
                  </a:srgbClr>
                </a:solidFill>
              </a:rPr>
              <a:t>材料实现</a:t>
            </a:r>
            <a:endParaRPr lang="zh-CN" altLang="en-US" dirty="0">
              <a:solidFill>
                <a:srgbClr val="8064A2">
                  <a:lumMod val="75000"/>
                </a:srgbClr>
              </a:solidFill>
            </a:endParaRPr>
          </a:p>
        </p:txBody>
      </p:sp>
    </p:spTree>
    <p:extLst>
      <p:ext uri="{BB962C8B-B14F-4D97-AF65-F5344CB8AC3E}">
        <p14:creationId xmlns:p14="http://schemas.microsoft.com/office/powerpoint/2010/main" val="343367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11</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graphicFrame>
        <p:nvGraphicFramePr>
          <p:cNvPr id="2" name="图示 1"/>
          <p:cNvGraphicFramePr/>
          <p:nvPr>
            <p:extLst>
              <p:ext uri="{D42A27DB-BD31-4B8C-83A1-F6EECF244321}">
                <p14:modId xmlns:p14="http://schemas.microsoft.com/office/powerpoint/2010/main" val="2162522313"/>
              </p:ext>
            </p:extLst>
          </p:nvPr>
        </p:nvGraphicFramePr>
        <p:xfrm>
          <a:off x="366103" y="1412776"/>
          <a:ext cx="857976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79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12</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9" name="矩形 8"/>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Ⅱ:  With “SP” </a:t>
            </a:r>
            <a:endParaRPr lang="zh-CN" altLang="en-US" sz="3200" dirty="0">
              <a:solidFill>
                <a:srgbClr val="C00000"/>
              </a:solidFill>
            </a:endParaRPr>
          </a:p>
        </p:txBody>
      </p:sp>
    </p:spTree>
    <p:extLst>
      <p:ext uri="{BB962C8B-B14F-4D97-AF65-F5344CB8AC3E}">
        <p14:creationId xmlns:p14="http://schemas.microsoft.com/office/powerpoint/2010/main" val="33343618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13</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Ⅱ:  With </a:t>
            </a:r>
            <a:r>
              <a:rPr lang="en-US" altLang="zh-CN" sz="3200" dirty="0" smtClean="0">
                <a:solidFill>
                  <a:srgbClr val="C00000"/>
                </a:solidFill>
              </a:rPr>
              <a:t>“SP</a:t>
            </a:r>
            <a:r>
              <a:rPr lang="en-US" altLang="zh-CN" sz="3200" dirty="0">
                <a:solidFill>
                  <a:srgbClr val="C00000"/>
                </a:solidFill>
              </a:rPr>
              <a:t>” </a:t>
            </a:r>
            <a:endParaRPr lang="zh-CN" altLang="en-US" sz="3200" dirty="0">
              <a:solidFill>
                <a:srgbClr val="C00000"/>
              </a:solidFill>
            </a:endParaRPr>
          </a:p>
        </p:txBody>
      </p:sp>
      <p:pic>
        <p:nvPicPr>
          <p:cNvPr id="4" name="图片 3"/>
          <p:cNvPicPr>
            <a:picLocks noChangeAspect="1"/>
          </p:cNvPicPr>
          <p:nvPr/>
        </p:nvPicPr>
        <p:blipFill>
          <a:blip r:embed="rId3"/>
          <a:stretch>
            <a:fillRect/>
          </a:stretch>
        </p:blipFill>
        <p:spPr>
          <a:xfrm>
            <a:off x="5254268" y="2012195"/>
            <a:ext cx="3817169" cy="2545578"/>
          </a:xfrm>
          <a:prstGeom prst="rect">
            <a:avLst/>
          </a:prstGeom>
        </p:spPr>
      </p:pic>
      <p:sp>
        <p:nvSpPr>
          <p:cNvPr id="6" name="标题 1"/>
          <p:cNvSpPr txBox="1">
            <a:spLocks/>
          </p:cNvSpPr>
          <p:nvPr/>
        </p:nvSpPr>
        <p:spPr>
          <a:xfrm>
            <a:off x="683568" y="2247007"/>
            <a:ext cx="388843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en-US" altLang="zh-CN" sz="2000" dirty="0" smtClean="0"/>
          </a:p>
          <a:p>
            <a:pPr algn="l">
              <a:lnSpc>
                <a:spcPct val="150000"/>
              </a:lnSpc>
            </a:pPr>
            <a:r>
              <a:rPr lang="zh-CN" altLang="en-US" sz="2000" dirty="0" smtClean="0"/>
              <a:t>物质表面的电子气相对正离子</a:t>
            </a:r>
            <a:endParaRPr lang="en-US" altLang="zh-CN" sz="2000" dirty="0" smtClean="0"/>
          </a:p>
          <a:p>
            <a:pPr algn="l">
              <a:lnSpc>
                <a:spcPct val="150000"/>
              </a:lnSpc>
            </a:pPr>
            <a:r>
              <a:rPr lang="zh-CN" altLang="en-US" sz="2000" dirty="0" smtClean="0"/>
              <a:t>背景的集体振荡</a:t>
            </a:r>
            <a:endParaRPr lang="zh-CN" alt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59" y="4590137"/>
            <a:ext cx="7704856" cy="215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81262" y="1447089"/>
            <a:ext cx="5431295" cy="461665"/>
          </a:xfrm>
          <a:prstGeom prst="rect">
            <a:avLst/>
          </a:prstGeom>
          <a:solidFill>
            <a:srgbClr val="00B0F0"/>
          </a:solidFill>
        </p:spPr>
        <p:txBody>
          <a:bodyPr wrap="none">
            <a:spAutoFit/>
          </a:bodyPr>
          <a:lstStyle/>
          <a:p>
            <a:r>
              <a:rPr lang="zh-CN" altLang="en-US" sz="2400" dirty="0">
                <a:solidFill>
                  <a:schemeClr val="bg1"/>
                </a:solidFill>
              </a:rPr>
              <a:t>表面等离激元（</a:t>
            </a:r>
            <a:r>
              <a:rPr lang="en-US" altLang="zh-CN" sz="2400" dirty="0">
                <a:solidFill>
                  <a:schemeClr val="bg1"/>
                </a:solidFill>
              </a:rPr>
              <a:t>Surface Plasmon</a:t>
            </a:r>
            <a:r>
              <a:rPr lang="zh-CN" altLang="en-US" sz="2400" dirty="0">
                <a:solidFill>
                  <a:schemeClr val="bg1"/>
                </a:solidFill>
              </a:rPr>
              <a:t>）：</a:t>
            </a:r>
            <a:endParaRPr lang="en-US" altLang="zh-CN" sz="2400" dirty="0">
              <a:solidFill>
                <a:schemeClr val="bg1"/>
              </a:solidFill>
            </a:endParaRPr>
          </a:p>
        </p:txBody>
      </p:sp>
    </p:spTree>
    <p:extLst>
      <p:ext uri="{BB962C8B-B14F-4D97-AF65-F5344CB8AC3E}">
        <p14:creationId xmlns:p14="http://schemas.microsoft.com/office/powerpoint/2010/main" val="19884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14</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Ⅱ:  With </a:t>
            </a:r>
            <a:r>
              <a:rPr lang="en-US" altLang="zh-CN" sz="3200" dirty="0" smtClean="0">
                <a:solidFill>
                  <a:srgbClr val="C00000"/>
                </a:solidFill>
              </a:rPr>
              <a:t>“SP</a:t>
            </a:r>
            <a:r>
              <a:rPr lang="en-US" altLang="zh-CN" sz="3200" dirty="0">
                <a:solidFill>
                  <a:srgbClr val="C00000"/>
                </a:solidFill>
              </a:rPr>
              <a:t>” </a:t>
            </a:r>
            <a:endParaRPr lang="zh-CN" altLang="en-US" sz="3200" dirty="0">
              <a:solidFill>
                <a:srgbClr val="C00000"/>
              </a:solidFill>
            </a:endParaRPr>
          </a:p>
        </p:txBody>
      </p:sp>
      <p:sp>
        <p:nvSpPr>
          <p:cNvPr id="9" name="副标题 2"/>
          <p:cNvSpPr txBox="1">
            <a:spLocks/>
          </p:cNvSpPr>
          <p:nvPr/>
        </p:nvSpPr>
        <p:spPr>
          <a:xfrm>
            <a:off x="748940" y="234888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zh-CN" altLang="en-US" sz="2000" b="1" dirty="0" smtClean="0">
                <a:solidFill>
                  <a:srgbClr val="FF0000"/>
                </a:solidFill>
                <a:latin typeface="+mj-lt"/>
                <a:ea typeface="+mj-ea"/>
                <a:cs typeface="+mj-cs"/>
              </a:rPr>
              <a:t>局域表面等离激元</a:t>
            </a:r>
            <a:r>
              <a:rPr lang="zh-CN" altLang="en-US" sz="2000" dirty="0" smtClean="0">
                <a:latin typeface="+mj-lt"/>
                <a:ea typeface="+mj-ea"/>
                <a:cs typeface="+mj-cs"/>
              </a:rPr>
              <a:t>（</a:t>
            </a:r>
            <a:r>
              <a:rPr lang="en-US" altLang="zh-CN" sz="2000" dirty="0" smtClean="0">
                <a:solidFill>
                  <a:srgbClr val="FF0000"/>
                </a:solidFill>
                <a:latin typeface="+mj-lt"/>
                <a:ea typeface="+mj-ea"/>
                <a:cs typeface="+mj-cs"/>
              </a:rPr>
              <a:t>L</a:t>
            </a:r>
            <a:r>
              <a:rPr lang="en-US" altLang="zh-CN" sz="2000" dirty="0" smtClean="0">
                <a:latin typeface="+mj-lt"/>
                <a:ea typeface="+mj-ea"/>
                <a:cs typeface="+mj-cs"/>
              </a:rPr>
              <a:t>ocalized </a:t>
            </a:r>
            <a:r>
              <a:rPr lang="en-US" altLang="zh-CN" sz="2000" dirty="0" smtClean="0">
                <a:solidFill>
                  <a:srgbClr val="FF0000"/>
                </a:solidFill>
                <a:latin typeface="+mj-lt"/>
                <a:ea typeface="+mj-ea"/>
                <a:cs typeface="+mj-cs"/>
              </a:rPr>
              <a:t>S</a:t>
            </a:r>
            <a:r>
              <a:rPr lang="en-US" altLang="zh-CN" sz="2000" dirty="0" smtClean="0">
                <a:latin typeface="+mj-lt"/>
                <a:ea typeface="+mj-ea"/>
                <a:cs typeface="+mj-cs"/>
              </a:rPr>
              <a:t>urface </a:t>
            </a:r>
            <a:r>
              <a:rPr lang="en-US" altLang="zh-CN" sz="2000" dirty="0" smtClean="0">
                <a:solidFill>
                  <a:srgbClr val="FF0000"/>
                </a:solidFill>
                <a:latin typeface="+mj-lt"/>
                <a:ea typeface="+mj-ea"/>
                <a:cs typeface="+mj-cs"/>
              </a:rPr>
              <a:t>P</a:t>
            </a:r>
            <a:r>
              <a:rPr lang="en-US" altLang="zh-CN" sz="2000" dirty="0" smtClean="0">
                <a:latin typeface="+mj-lt"/>
                <a:ea typeface="+mj-ea"/>
                <a:cs typeface="+mj-cs"/>
              </a:rPr>
              <a:t>lasmon</a:t>
            </a:r>
            <a:r>
              <a:rPr lang="zh-CN" altLang="en-US" sz="2000" dirty="0" smtClean="0">
                <a:latin typeface="+mj-lt"/>
                <a:ea typeface="+mj-ea"/>
                <a:cs typeface="+mj-cs"/>
              </a:rPr>
              <a:t>）：当被激励出</a:t>
            </a:r>
            <a:r>
              <a:rPr lang="en-US" altLang="zh-CN" sz="2000" dirty="0" smtClean="0">
                <a:latin typeface="+mj-lt"/>
                <a:ea typeface="+mj-ea"/>
                <a:cs typeface="+mj-cs"/>
              </a:rPr>
              <a:t>SP</a:t>
            </a:r>
            <a:r>
              <a:rPr lang="zh-CN" altLang="en-US" sz="2000" dirty="0" smtClean="0">
                <a:latin typeface="+mj-lt"/>
                <a:ea typeface="+mj-ea"/>
                <a:cs typeface="+mj-cs"/>
              </a:rPr>
              <a:t>的金属纳米粒子的尺寸比光波长更小时，会出现对</a:t>
            </a:r>
            <a:r>
              <a:rPr lang="en-US" altLang="zh-CN" sz="2000" dirty="0" smtClean="0">
                <a:latin typeface="+mj-lt"/>
                <a:ea typeface="+mj-ea"/>
                <a:cs typeface="+mj-cs"/>
              </a:rPr>
              <a:t>SP</a:t>
            </a:r>
            <a:r>
              <a:rPr lang="zh-CN" altLang="en-US" sz="2000" dirty="0" smtClean="0">
                <a:latin typeface="+mj-lt"/>
                <a:ea typeface="+mj-ea"/>
                <a:cs typeface="+mj-cs"/>
              </a:rPr>
              <a:t>的限制</a:t>
            </a:r>
            <a:r>
              <a:rPr lang="zh-CN" altLang="en-US" sz="2400" dirty="0" smtClean="0">
                <a:latin typeface="+mj-lt"/>
                <a:ea typeface="+mj-ea"/>
                <a:cs typeface="+mj-cs"/>
              </a:rPr>
              <a:t>。</a:t>
            </a:r>
          </a:p>
        </p:txBody>
      </p:sp>
      <p:sp>
        <p:nvSpPr>
          <p:cNvPr id="29" name="椭圆 28"/>
          <p:cNvSpPr/>
          <p:nvPr/>
        </p:nvSpPr>
        <p:spPr>
          <a:xfrm>
            <a:off x="4996459" y="3967326"/>
            <a:ext cx="1285884" cy="1285884"/>
          </a:xfrm>
          <a:prstGeom prst="ellipse">
            <a:avLst/>
          </a:prstGeom>
          <a:solidFill>
            <a:srgbClr val="92D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853583" y="3967326"/>
            <a:ext cx="1285884" cy="1285884"/>
          </a:xfrm>
          <a:prstGeom prst="ellipse">
            <a:avLst/>
          </a:prstGeom>
          <a:solidFill>
            <a:srgbClr val="FFC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4710707" y="3895888"/>
            <a:ext cx="723275" cy="1477328"/>
          </a:xfrm>
          <a:prstGeom prst="rect">
            <a:avLst/>
          </a:prstGeom>
          <a:noFill/>
        </p:spPr>
        <p:txBody>
          <a:bodyPr wrap="none" rtlCol="0">
            <a:spAutoFit/>
          </a:bodyPr>
          <a:lstStyle/>
          <a:p>
            <a:r>
              <a:rPr lang="en-US" altLang="zh-CN" dirty="0" smtClean="0"/>
              <a:t>      +</a:t>
            </a:r>
          </a:p>
          <a:p>
            <a:r>
              <a:rPr lang="en-US" altLang="zh-CN" dirty="0" smtClean="0"/>
              <a:t>  +</a:t>
            </a:r>
          </a:p>
          <a:p>
            <a:r>
              <a:rPr lang="en-US" altLang="zh-CN" dirty="0" smtClean="0"/>
              <a:t>+</a:t>
            </a:r>
          </a:p>
          <a:p>
            <a:r>
              <a:rPr lang="en-US" altLang="zh-CN" dirty="0" smtClean="0"/>
              <a:t>   +</a:t>
            </a:r>
          </a:p>
          <a:p>
            <a:r>
              <a:rPr lang="en-US" altLang="zh-CN" dirty="0" smtClean="0"/>
              <a:t>        +</a:t>
            </a:r>
            <a:endParaRPr lang="zh-CN" altLang="en-US" dirty="0"/>
          </a:p>
        </p:txBody>
      </p:sp>
      <p:sp>
        <p:nvSpPr>
          <p:cNvPr id="32" name="TextBox 31"/>
          <p:cNvSpPr txBox="1"/>
          <p:nvPr/>
        </p:nvSpPr>
        <p:spPr>
          <a:xfrm flipV="1">
            <a:off x="5282211" y="3895888"/>
            <a:ext cx="1089989" cy="1477328"/>
          </a:xfrm>
          <a:prstGeom prst="rect">
            <a:avLst/>
          </a:prstGeom>
          <a:noFill/>
        </p:spPr>
        <p:txBody>
          <a:bodyPr wrap="square" rtlCol="0">
            <a:spAutoFit/>
          </a:bodyPr>
          <a:lstStyle/>
          <a:p>
            <a:r>
              <a:rPr lang="en-US" altLang="zh-CN" dirty="0" smtClean="0"/>
              <a:t>      -</a:t>
            </a:r>
          </a:p>
          <a:p>
            <a:r>
              <a:rPr lang="en-US" altLang="zh-CN" dirty="0" smtClean="0"/>
              <a:t>  -</a:t>
            </a:r>
          </a:p>
          <a:p>
            <a:r>
              <a:rPr lang="en-US" altLang="zh-CN" dirty="0" smtClean="0"/>
              <a:t>-</a:t>
            </a:r>
          </a:p>
          <a:p>
            <a:r>
              <a:rPr lang="en-US" altLang="zh-CN" dirty="0" smtClean="0"/>
              <a:t>   -</a:t>
            </a:r>
          </a:p>
          <a:p>
            <a:r>
              <a:rPr lang="en-US" altLang="zh-CN" dirty="0" smtClean="0"/>
              <a:t>      -</a:t>
            </a:r>
            <a:endParaRPr lang="zh-CN" altLang="en-US" dirty="0"/>
          </a:p>
        </p:txBody>
      </p:sp>
      <p:sp>
        <p:nvSpPr>
          <p:cNvPr id="33" name="TextBox 32"/>
          <p:cNvSpPr txBox="1"/>
          <p:nvPr/>
        </p:nvSpPr>
        <p:spPr>
          <a:xfrm>
            <a:off x="5067897" y="4253078"/>
            <a:ext cx="1103315" cy="523220"/>
          </a:xfrm>
          <a:prstGeom prst="rect">
            <a:avLst/>
          </a:prstGeom>
          <a:noFill/>
        </p:spPr>
        <p:txBody>
          <a:bodyPr wrap="none" rtlCol="0">
            <a:spAutoFit/>
          </a:bodyPr>
          <a:lstStyle/>
          <a:p>
            <a:r>
              <a:rPr lang="en-US" altLang="zh-CN" sz="1400" dirty="0" smtClean="0"/>
              <a:t>Metal </a:t>
            </a:r>
          </a:p>
          <a:p>
            <a:r>
              <a:rPr lang="en-US" altLang="zh-CN" sz="1400" dirty="0" err="1" smtClean="0"/>
              <a:t>nanopartical</a:t>
            </a:r>
            <a:endParaRPr lang="zh-CN" altLang="en-US" sz="1400" dirty="0"/>
          </a:p>
        </p:txBody>
      </p:sp>
      <p:sp>
        <p:nvSpPr>
          <p:cNvPr id="34" name="TextBox 33"/>
          <p:cNvSpPr txBox="1"/>
          <p:nvPr/>
        </p:nvSpPr>
        <p:spPr>
          <a:xfrm>
            <a:off x="1853187" y="4395954"/>
            <a:ext cx="2071702" cy="369332"/>
          </a:xfrm>
          <a:prstGeom prst="rect">
            <a:avLst/>
          </a:prstGeom>
          <a:noFill/>
        </p:spPr>
        <p:txBody>
          <a:bodyPr wrap="square" rtlCol="0">
            <a:spAutoFit/>
          </a:bodyPr>
          <a:lstStyle/>
          <a:p>
            <a:r>
              <a:rPr lang="zh-CN" altLang="en-US" dirty="0" smtClean="0"/>
              <a:t>近场增强效应</a:t>
            </a:r>
            <a:endParaRPr lang="zh-CN" altLang="en-US" dirty="0"/>
          </a:p>
        </p:txBody>
      </p:sp>
      <p:sp>
        <p:nvSpPr>
          <p:cNvPr id="35" name="TextBox 34"/>
          <p:cNvSpPr txBox="1"/>
          <p:nvPr/>
        </p:nvSpPr>
        <p:spPr>
          <a:xfrm>
            <a:off x="823787" y="1445640"/>
            <a:ext cx="3851920" cy="523220"/>
          </a:xfrm>
          <a:prstGeom prst="rect">
            <a:avLst/>
          </a:prstGeom>
          <a:noFill/>
        </p:spPr>
        <p:txBody>
          <a:bodyPr wrap="square" rtlCol="0">
            <a:spAutoFit/>
          </a:bodyPr>
          <a:lstStyle/>
          <a:p>
            <a:r>
              <a:rPr lang="en-US" altLang="zh-CN" sz="2800"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What is LSP</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rot="20502138">
            <a:off x="259564" y="1153251"/>
            <a:ext cx="360040" cy="1107996"/>
          </a:xfrm>
          <a:prstGeom prst="rect">
            <a:avLst/>
          </a:prstGeom>
          <a:noFill/>
        </p:spPr>
        <p:txBody>
          <a:bodyPr wrap="square" rtlCol="0">
            <a:spAutoFit/>
          </a:bodyPr>
          <a:lstStyle/>
          <a:p>
            <a:r>
              <a:rPr lang="en-US" altLang="zh-CN" sz="6600" dirty="0" smtClean="0">
                <a:solidFill>
                  <a:srgbClr val="C00000"/>
                </a:solidFill>
                <a:latin typeface="宋体" panose="02010600030101010101" pitchFamily="2" charset="-122"/>
                <a:ea typeface="宋体" panose="02010600030101010101" pitchFamily="2" charset="-122"/>
              </a:rPr>
              <a:t>?</a:t>
            </a:r>
            <a:endParaRPr lang="zh-CN" altLang="en-US" sz="6600" dirty="0">
              <a:solidFill>
                <a:srgbClr val="C00000"/>
              </a:solidFill>
              <a:latin typeface="宋体" panose="02010600030101010101" pitchFamily="2" charset="-122"/>
              <a:ea typeface="宋体" panose="02010600030101010101" pitchFamily="2" charset="-122"/>
            </a:endParaRPr>
          </a:p>
        </p:txBody>
      </p:sp>
      <p:sp>
        <p:nvSpPr>
          <p:cNvPr id="2" name="矩形 1"/>
          <p:cNvSpPr/>
          <p:nvPr/>
        </p:nvSpPr>
        <p:spPr>
          <a:xfrm>
            <a:off x="611560" y="5674022"/>
            <a:ext cx="7776864" cy="923330"/>
          </a:xfrm>
          <a:prstGeom prst="rect">
            <a:avLst/>
          </a:prstGeom>
          <a:ln>
            <a:solidFill>
              <a:srgbClr val="009900"/>
            </a:solidFill>
          </a:ln>
        </p:spPr>
        <p:txBody>
          <a:bodyPr wrap="square">
            <a:spAutoFit/>
          </a:bodyPr>
          <a:lstStyle/>
          <a:p>
            <a:pPr marL="285750" indent="-285750">
              <a:buFont typeface="Arial" panose="020B0604020202020204" pitchFamily="34" charset="0"/>
              <a:buChar char="•"/>
            </a:pPr>
            <a:r>
              <a:rPr lang="zh-CN" altLang="en-US" dirty="0" smtClean="0"/>
              <a:t>表面</a:t>
            </a:r>
            <a:r>
              <a:rPr lang="zh-CN" altLang="en-US" dirty="0"/>
              <a:t>会形成极强的局</a:t>
            </a:r>
            <a:r>
              <a:rPr lang="zh-CN" altLang="en-US" dirty="0" smtClean="0"/>
              <a:t>域电磁场</a:t>
            </a:r>
            <a:r>
              <a:rPr lang="zh-CN" altLang="en-US" dirty="0"/>
              <a:t>，电磁场强度随着距离的增加迅速降低</a:t>
            </a:r>
            <a:r>
              <a:rPr lang="zh-CN" altLang="en-US" dirty="0" smtClean="0"/>
              <a:t>；</a:t>
            </a:r>
            <a:endParaRPr lang="en-US" altLang="zh-CN" dirty="0" smtClean="0"/>
          </a:p>
          <a:p>
            <a:pPr marL="285750" indent="-285750">
              <a:buFont typeface="Arial" panose="020B0604020202020204" pitchFamily="34" charset="0"/>
              <a:buChar char="•"/>
            </a:pPr>
            <a:endParaRPr lang="en-US" altLang="zh-CN" dirty="0" smtClean="0"/>
          </a:p>
          <a:p>
            <a:pPr marL="285750" indent="-285750">
              <a:buFont typeface="Arial" panose="020B0604020202020204" pitchFamily="34" charset="0"/>
              <a:buChar char="•"/>
            </a:pPr>
            <a:r>
              <a:rPr lang="zh-CN" altLang="en-US" dirty="0" smtClean="0"/>
              <a:t>等</a:t>
            </a:r>
            <a:r>
              <a:rPr lang="zh-CN" altLang="en-US" dirty="0"/>
              <a:t>离激元共振的频率附近会出现强烈的光吸收。</a:t>
            </a:r>
          </a:p>
        </p:txBody>
      </p:sp>
    </p:spTree>
    <p:extLst>
      <p:ext uri="{BB962C8B-B14F-4D97-AF65-F5344CB8AC3E}">
        <p14:creationId xmlns:p14="http://schemas.microsoft.com/office/powerpoint/2010/main" val="20306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15</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Ⅱ:  With </a:t>
            </a:r>
            <a:r>
              <a:rPr lang="en-US" altLang="zh-CN" sz="3200" dirty="0" smtClean="0">
                <a:solidFill>
                  <a:srgbClr val="C00000"/>
                </a:solidFill>
              </a:rPr>
              <a:t>“SP</a:t>
            </a:r>
            <a:r>
              <a:rPr lang="en-US" altLang="zh-CN" sz="3200" dirty="0">
                <a:solidFill>
                  <a:srgbClr val="C00000"/>
                </a:solidFill>
              </a:rPr>
              <a:t>” </a:t>
            </a:r>
            <a:endParaRPr lang="zh-CN" altLang="en-US" sz="3200" dirty="0">
              <a:solidFill>
                <a:srgbClr val="C00000"/>
              </a:solidFill>
            </a:endParaRPr>
          </a:p>
        </p:txBody>
      </p:sp>
      <p:sp>
        <p:nvSpPr>
          <p:cNvPr id="4" name="标题 1"/>
          <p:cNvSpPr>
            <a:spLocks noGrp="1"/>
          </p:cNvSpPr>
          <p:nvPr>
            <p:ph type="title"/>
          </p:nvPr>
        </p:nvSpPr>
        <p:spPr>
          <a:xfrm>
            <a:off x="395536" y="1340768"/>
            <a:ext cx="7858180" cy="857232"/>
          </a:xfrm>
        </p:spPr>
        <p:txBody>
          <a:bodyPr/>
          <a:lstStyle/>
          <a:p>
            <a:r>
              <a:rPr lang="en-US" altLang="zh-CN" dirty="0" smtClean="0"/>
              <a:t>Strong excitonic effect</a:t>
            </a:r>
            <a:endParaRPr lang="zh-CN" altLang="en-US" dirty="0"/>
          </a:p>
        </p:txBody>
      </p:sp>
      <p:pic>
        <p:nvPicPr>
          <p:cNvPr id="5" name="Picture 2"/>
          <p:cNvPicPr>
            <a:picLocks noGrp="1" noChangeAspect="1" noChangeArrowheads="1"/>
          </p:cNvPicPr>
          <p:nvPr>
            <p:ph idx="1"/>
          </p:nvPr>
        </p:nvPicPr>
        <p:blipFill rotWithShape="1">
          <a:blip r:embed="rId2"/>
          <a:srcRect l="8200" r="6726" b="20327"/>
          <a:stretch/>
        </p:blipFill>
        <p:spPr bwMode="auto">
          <a:xfrm>
            <a:off x="788024" y="2204865"/>
            <a:ext cx="7906891" cy="4104455"/>
          </a:xfrm>
          <a:prstGeom prst="rect">
            <a:avLst/>
          </a:prstGeom>
          <a:noFill/>
          <a:ln w="9525">
            <a:noFill/>
            <a:miter lim="800000"/>
            <a:headEnd/>
            <a:tailEnd/>
          </a:ln>
          <a:effectLst/>
        </p:spPr>
      </p:pic>
    </p:spTree>
    <p:extLst>
      <p:ext uri="{BB962C8B-B14F-4D97-AF65-F5344CB8AC3E}">
        <p14:creationId xmlns:p14="http://schemas.microsoft.com/office/powerpoint/2010/main" val="212038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16</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文本框 2"/>
          <p:cNvSpPr txBox="1"/>
          <p:nvPr/>
        </p:nvSpPr>
        <p:spPr>
          <a:xfrm>
            <a:off x="899592" y="4653142"/>
            <a:ext cx="7800822" cy="1631216"/>
          </a:xfrm>
          <a:prstGeom prst="rect">
            <a:avLst/>
          </a:prstGeom>
          <a:noFill/>
          <a:ln>
            <a:noFill/>
          </a:ln>
        </p:spPr>
        <p:txBody>
          <a:bodyPr wrap="square" rtlCol="0">
            <a:spAutoFit/>
          </a:bodyPr>
          <a:lstStyle/>
          <a:p>
            <a:pPr marL="342900" indent="-342900">
              <a:buFont typeface="Wingdings" panose="05000000000000000000" pitchFamily="2" charset="2"/>
              <a:buChar char="Ø"/>
            </a:pPr>
            <a:r>
              <a:rPr lang="en-US" altLang="zh-CN" sz="2000" dirty="0">
                <a:solidFill>
                  <a:prstClr val="black"/>
                </a:solidFill>
                <a:latin typeface="微软雅黑 Light" panose="020B0502040204020203" pitchFamily="34" charset="-122"/>
              </a:rPr>
              <a:t> </a:t>
            </a:r>
            <a:r>
              <a:rPr lang="en-US" altLang="zh-CN" sz="2000" dirty="0" smtClean="0">
                <a:solidFill>
                  <a:prstClr val="black"/>
                </a:solidFill>
                <a:latin typeface="微软雅黑 Light" panose="020B0502040204020203" pitchFamily="34" charset="-122"/>
              </a:rPr>
              <a:t>3.1 Active </a:t>
            </a:r>
            <a:r>
              <a:rPr lang="en-US" altLang="zh-CN" sz="2000" dirty="0">
                <a:solidFill>
                  <a:prstClr val="black"/>
                </a:solidFill>
                <a:latin typeface="微软雅黑 Light" panose="020B0502040204020203" pitchFamily="34" charset="-122"/>
              </a:rPr>
              <a:t>Light Control of the </a:t>
            </a:r>
            <a:r>
              <a:rPr lang="en-US" altLang="zh-CN" sz="2000" dirty="0" smtClean="0">
                <a:solidFill>
                  <a:prstClr val="black"/>
                </a:solidFill>
                <a:latin typeface="微软雅黑 Light" panose="020B0502040204020203" pitchFamily="34" charset="-122"/>
              </a:rPr>
              <a:t>MoS</a:t>
            </a:r>
            <a:r>
              <a:rPr lang="en-US" altLang="zh-CN" sz="2000" baseline="-25000" dirty="0" smtClean="0">
                <a:solidFill>
                  <a:prstClr val="black"/>
                </a:solidFill>
                <a:latin typeface="微软雅黑 Light" panose="020B0502040204020203" pitchFamily="34" charset="-122"/>
              </a:rPr>
              <a:t>2</a:t>
            </a:r>
            <a:r>
              <a:rPr lang="en-US" altLang="zh-CN" sz="2000" dirty="0" smtClean="0">
                <a:solidFill>
                  <a:prstClr val="black"/>
                </a:solidFill>
                <a:latin typeface="微软雅黑 Light" panose="020B0502040204020203" pitchFamily="34" charset="-122"/>
              </a:rPr>
              <a:t> Monolayer </a:t>
            </a:r>
            <a:r>
              <a:rPr lang="en-US" altLang="zh-CN" sz="2000" dirty="0">
                <a:solidFill>
                  <a:prstClr val="black"/>
                </a:solidFill>
                <a:latin typeface="微软雅黑 Light" panose="020B0502040204020203" pitchFamily="34" charset="-122"/>
              </a:rPr>
              <a:t>Exciton </a:t>
            </a:r>
            <a:endParaRPr lang="en-US" altLang="zh-CN" sz="2000" dirty="0" smtClean="0">
              <a:solidFill>
                <a:prstClr val="black"/>
              </a:solidFill>
              <a:latin typeface="微软雅黑 Light" panose="020B0502040204020203" pitchFamily="34" charset="-122"/>
            </a:endParaRPr>
          </a:p>
          <a:p>
            <a:r>
              <a:rPr lang="en-US" altLang="zh-CN" sz="2000" dirty="0" smtClean="0">
                <a:solidFill>
                  <a:prstClr val="black"/>
                </a:solidFill>
                <a:latin typeface="微软雅黑 Light" panose="020B0502040204020203" pitchFamily="34" charset="-122"/>
              </a:rPr>
              <a:t>          Binding </a:t>
            </a:r>
            <a:r>
              <a:rPr lang="en-US" altLang="zh-CN" sz="2000" dirty="0">
                <a:solidFill>
                  <a:prstClr val="black"/>
                </a:solidFill>
                <a:latin typeface="微软雅黑 Light" panose="020B0502040204020203" pitchFamily="34" charset="-122"/>
              </a:rPr>
              <a:t>Energy</a:t>
            </a:r>
            <a:endParaRPr lang="en-US" altLang="zh-CN" sz="2000" dirty="0" smtClean="0">
              <a:solidFill>
                <a:prstClr val="black"/>
              </a:solidFill>
              <a:latin typeface="微软雅黑 Light" panose="020B0502040204020203" pitchFamily="34" charset="-122"/>
            </a:endParaRPr>
          </a:p>
          <a:p>
            <a:endParaRPr lang="en-US" altLang="zh-CN" sz="2000" dirty="0">
              <a:solidFill>
                <a:prstClr val="black"/>
              </a:solidFill>
              <a:latin typeface="微软雅黑 Light" panose="020B0502040204020203" pitchFamily="34" charset="-122"/>
            </a:endParaRPr>
          </a:p>
          <a:p>
            <a:pPr marL="342900" indent="-342900">
              <a:buFont typeface="Wingdings" panose="05000000000000000000" pitchFamily="2" charset="2"/>
              <a:buChar char="Ø"/>
            </a:pPr>
            <a:r>
              <a:rPr lang="en-US" altLang="zh-CN" sz="2000" dirty="0">
                <a:solidFill>
                  <a:prstClr val="black"/>
                </a:solidFill>
                <a:latin typeface="微软雅黑 Light" panose="020B0502040204020203" pitchFamily="34" charset="-122"/>
              </a:rPr>
              <a:t> </a:t>
            </a:r>
            <a:r>
              <a:rPr lang="en-US" altLang="zh-CN" sz="2000" dirty="0" smtClean="0">
                <a:solidFill>
                  <a:prstClr val="black"/>
                </a:solidFill>
                <a:latin typeface="微软雅黑 Light" panose="020B0502040204020203" pitchFamily="34" charset="-122"/>
              </a:rPr>
              <a:t>3.2 Single-Nanoparticle </a:t>
            </a:r>
            <a:r>
              <a:rPr lang="en-US" altLang="zh-CN" sz="2000" dirty="0" err="1">
                <a:solidFill>
                  <a:prstClr val="black"/>
                </a:solidFill>
                <a:latin typeface="微软雅黑 Light" panose="020B0502040204020203" pitchFamily="34" charset="-122"/>
              </a:rPr>
              <a:t>Plasmonic</a:t>
            </a:r>
            <a:r>
              <a:rPr lang="en-US" altLang="zh-CN" sz="2000" dirty="0">
                <a:solidFill>
                  <a:prstClr val="black"/>
                </a:solidFill>
                <a:latin typeface="微软雅黑 Light" panose="020B0502040204020203" pitchFamily="34" charset="-122"/>
              </a:rPr>
              <a:t> </a:t>
            </a:r>
            <a:r>
              <a:rPr lang="en-US" altLang="zh-CN" sz="2000" dirty="0" smtClean="0">
                <a:solidFill>
                  <a:prstClr val="black"/>
                </a:solidFill>
                <a:latin typeface="微软雅黑 Light" panose="020B0502040204020203" pitchFamily="34" charset="-122"/>
              </a:rPr>
              <a:t>Electro-optic Modulator      	Based </a:t>
            </a:r>
            <a:r>
              <a:rPr lang="en-US" altLang="zh-CN" sz="2000" dirty="0">
                <a:solidFill>
                  <a:prstClr val="black"/>
                </a:solidFill>
                <a:latin typeface="微软雅黑 Light" panose="020B0502040204020203" pitchFamily="34" charset="-122"/>
              </a:rPr>
              <a:t>on MoS2 Monolayers</a:t>
            </a:r>
          </a:p>
        </p:txBody>
      </p:sp>
      <p:pic>
        <p:nvPicPr>
          <p:cNvPr id="9"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6" y="188640"/>
            <a:ext cx="1061888" cy="1050400"/>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636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51" y="1340768"/>
            <a:ext cx="8420669"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5" name="图片 4"/>
          <p:cNvPicPr>
            <a:picLocks noChangeAspect="1"/>
          </p:cNvPicPr>
          <p:nvPr/>
        </p:nvPicPr>
        <p:blipFill>
          <a:blip r:embed="rId3"/>
          <a:stretch>
            <a:fillRect/>
          </a:stretch>
        </p:blipFill>
        <p:spPr>
          <a:xfrm>
            <a:off x="5584966" y="3068960"/>
            <a:ext cx="2745201" cy="2795395"/>
          </a:xfrm>
          <a:prstGeom prst="rect">
            <a:avLst/>
          </a:prstGeom>
        </p:spPr>
      </p:pic>
      <p:sp>
        <p:nvSpPr>
          <p:cNvPr id="10" name="矩形 9"/>
          <p:cNvSpPr/>
          <p:nvPr/>
        </p:nvSpPr>
        <p:spPr>
          <a:xfrm>
            <a:off x="5008902" y="5961474"/>
            <a:ext cx="4027594" cy="707886"/>
          </a:xfrm>
          <a:prstGeom prst="rect">
            <a:avLst/>
          </a:prstGeom>
        </p:spPr>
        <p:txBody>
          <a:bodyPr wrap="square">
            <a:spAutoFit/>
          </a:bodyPr>
          <a:lstStyle/>
          <a:p>
            <a:pPr algn="ct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白光</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照射</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，激光器</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测量和</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调制</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单</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层</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的</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反射比谱</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矩形 1"/>
          <p:cNvSpPr/>
          <p:nvPr/>
        </p:nvSpPr>
        <p:spPr>
          <a:xfrm>
            <a:off x="1043608" y="1961455"/>
            <a:ext cx="4572000" cy="400110"/>
          </a:xfrm>
          <a:prstGeom prst="rect">
            <a:avLst/>
          </a:prstGeom>
        </p:spPr>
        <p:txBody>
          <a:bodyPr>
            <a:spAutoFit/>
          </a:bodyPr>
          <a:lstStyle/>
          <a:p>
            <a:pPr>
              <a:spcBef>
                <a:spcPct val="0"/>
              </a:spcBef>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沉积</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NPs</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矩形 2"/>
          <p:cNvSpPr/>
          <p:nvPr/>
        </p:nvSpPr>
        <p:spPr>
          <a:xfrm>
            <a:off x="4788024" y="1952163"/>
            <a:ext cx="3518912" cy="400110"/>
          </a:xfrm>
          <a:prstGeom prst="rect">
            <a:avLst/>
          </a:prstGeom>
        </p:spPr>
        <p:txBody>
          <a:bodyPr wrap="none">
            <a:spAutoFit/>
          </a:bodyPr>
          <a:lstStyle/>
          <a:p>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改变</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材料的吸收和发光特性；</a:t>
            </a:r>
            <a:endParaRPr lang="zh-CN" altLang="en-US" sz="2000" dirty="0"/>
          </a:p>
        </p:txBody>
      </p:sp>
      <p:sp>
        <p:nvSpPr>
          <p:cNvPr id="12" name="下箭头 11"/>
          <p:cNvSpPr/>
          <p:nvPr/>
        </p:nvSpPr>
        <p:spPr>
          <a:xfrm rot="16200000">
            <a:off x="3783680" y="1449188"/>
            <a:ext cx="360040" cy="138457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3" name="矩形 12"/>
          <p:cNvSpPr/>
          <p:nvPr/>
        </p:nvSpPr>
        <p:spPr>
          <a:xfrm>
            <a:off x="3409702" y="1628800"/>
            <a:ext cx="1107996" cy="369332"/>
          </a:xfrm>
          <a:prstGeom prst="rect">
            <a:avLst/>
          </a:prstGeom>
        </p:spPr>
        <p:txBody>
          <a:bodyPr wrap="none">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等离激元</a:t>
            </a:r>
            <a:endParaRPr lang="zh-CN" altLang="en-US" dirty="0"/>
          </a:p>
        </p:txBody>
      </p:sp>
      <p:sp>
        <p:nvSpPr>
          <p:cNvPr id="14" name="矩形 13"/>
          <p:cNvSpPr/>
          <p:nvPr/>
        </p:nvSpPr>
        <p:spPr>
          <a:xfrm>
            <a:off x="1556914" y="2924944"/>
            <a:ext cx="2325659" cy="707886"/>
          </a:xfrm>
          <a:prstGeom prst="rect">
            <a:avLst/>
          </a:prstGeom>
        </p:spPr>
        <p:txBody>
          <a:bodyPr wrap="square">
            <a:spAutoFit/>
          </a:bodyPr>
          <a:lstStyle/>
          <a:p>
            <a:pP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NP</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产生的热电子</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转移</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至</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smtClean="0">
                <a:latin typeface="Times New Roman" panose="02020603050405020304" pitchFamily="18" charset="0"/>
                <a:ea typeface="楷体" panose="02010609060101010101" pitchFamily="49" charset="-122"/>
                <a:cs typeface="Times New Roman" panose="02020603050405020304" pitchFamily="18" charset="0"/>
              </a:rPr>
              <a:t>2</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矩形 14"/>
          <p:cNvSpPr/>
          <p:nvPr/>
        </p:nvSpPr>
        <p:spPr>
          <a:xfrm>
            <a:off x="1575137" y="4964532"/>
            <a:ext cx="2564815" cy="707886"/>
          </a:xfrm>
          <a:prstGeom prst="rect">
            <a:avLst/>
          </a:prstGeom>
        </p:spPr>
        <p:txBody>
          <a:bodyPr wrap="square">
            <a:spAutoFit/>
          </a:bodyPr>
          <a:lstStyle/>
          <a:p>
            <a:pPr>
              <a:spcBef>
                <a:spcPct val="0"/>
              </a:spcBef>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等离激元</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热电子掺杂调制</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材料的</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介电常数</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矩形 15"/>
          <p:cNvSpPr/>
          <p:nvPr/>
        </p:nvSpPr>
        <p:spPr>
          <a:xfrm>
            <a:off x="2051720" y="4065647"/>
            <a:ext cx="1082348" cy="400110"/>
          </a:xfrm>
          <a:prstGeom prst="rect">
            <a:avLst/>
          </a:prstGeom>
        </p:spPr>
        <p:txBody>
          <a:bodyPr wrap="none">
            <a:spAutoFit/>
          </a:bodyPr>
          <a:lstStyle/>
          <a:p>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n</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型</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掺杂</a:t>
            </a:r>
            <a:endParaRPr lang="zh-CN" altLang="en-US" sz="2000" dirty="0"/>
          </a:p>
        </p:txBody>
      </p:sp>
      <p:sp>
        <p:nvSpPr>
          <p:cNvPr id="18" name="下箭头 17"/>
          <p:cNvSpPr/>
          <p:nvPr/>
        </p:nvSpPr>
        <p:spPr>
          <a:xfrm flipH="1">
            <a:off x="2436055" y="4505153"/>
            <a:ext cx="283687" cy="29538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4" name="矩形 3"/>
          <p:cNvSpPr/>
          <p:nvPr/>
        </p:nvSpPr>
        <p:spPr>
          <a:xfrm>
            <a:off x="1409757" y="6197242"/>
            <a:ext cx="2492990" cy="400110"/>
          </a:xfrm>
          <a:prstGeom prst="rect">
            <a:avLst/>
          </a:prstGeom>
        </p:spPr>
        <p:txBody>
          <a:bodyPr wrap="none">
            <a:spAutoFit/>
          </a:bodyPr>
          <a:lstStyle/>
          <a:p>
            <a:pPr>
              <a:spcBef>
                <a:spcPct val="0"/>
              </a:spcBef>
            </a:pP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吸收谱和发光谱红移</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下箭头 18"/>
          <p:cNvSpPr/>
          <p:nvPr/>
        </p:nvSpPr>
        <p:spPr>
          <a:xfrm flipH="1">
            <a:off x="2432045" y="5780749"/>
            <a:ext cx="283687" cy="29538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0" name="下箭头 19"/>
          <p:cNvSpPr/>
          <p:nvPr/>
        </p:nvSpPr>
        <p:spPr>
          <a:xfrm flipH="1">
            <a:off x="2436053" y="3692162"/>
            <a:ext cx="283687" cy="295383"/>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87450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18" name="图片 17"/>
          <p:cNvPicPr>
            <a:picLocks noChangeAspect="1"/>
          </p:cNvPicPr>
          <p:nvPr/>
        </p:nvPicPr>
        <p:blipFill>
          <a:blip r:embed="rId3"/>
          <a:stretch>
            <a:fillRect/>
          </a:stretch>
        </p:blipFill>
        <p:spPr>
          <a:xfrm>
            <a:off x="662780" y="2489282"/>
            <a:ext cx="3621188" cy="3669991"/>
          </a:xfrm>
          <a:prstGeom prst="rect">
            <a:avLst/>
          </a:prstGeom>
        </p:spPr>
      </p:pic>
      <p:sp>
        <p:nvSpPr>
          <p:cNvPr id="19" name="矩形 9"/>
          <p:cNvSpPr>
            <a:spLocks noChangeArrowheads="1"/>
          </p:cNvSpPr>
          <p:nvPr/>
        </p:nvSpPr>
        <p:spPr bwMode="auto">
          <a:xfrm>
            <a:off x="465946" y="1453255"/>
            <a:ext cx="25129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18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dirty="0" smtClean="0">
                <a:latin typeface="微软雅黑" panose="020B0503020204020204" pitchFamily="34" charset="-122"/>
                <a:ea typeface="微软雅黑" panose="020B0503020204020204" pitchFamily="34" charset="-122"/>
                <a:cs typeface="Times New Roman" panose="02020603050405020304" pitchFamily="18" charset="0"/>
              </a:rPr>
              <a:t>电子由价带跃迁至激子能级以上的终态</a:t>
            </a:r>
            <a:endPar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文本框 1"/>
          <p:cNvSpPr txBox="1"/>
          <p:nvPr/>
        </p:nvSpPr>
        <p:spPr>
          <a:xfrm>
            <a:off x="3840565" y="4101706"/>
            <a:ext cx="208721" cy="369332"/>
          </a:xfrm>
          <a:prstGeom prst="rect">
            <a:avLst/>
          </a:prstGeom>
          <a:noFill/>
        </p:spPr>
        <p:txBody>
          <a:bodyPr wrap="squar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1</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1" name="文本框 8"/>
          <p:cNvSpPr txBox="1"/>
          <p:nvPr/>
        </p:nvSpPr>
        <p:spPr>
          <a:xfrm>
            <a:off x="3112524" y="3685286"/>
            <a:ext cx="208721" cy="369332"/>
          </a:xfrm>
          <a:prstGeom prst="rect">
            <a:avLst/>
          </a:prstGeom>
          <a:noFill/>
        </p:spPr>
        <p:txBody>
          <a:bodyPr wrap="squar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2</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2" name="文本框 9"/>
          <p:cNvSpPr txBox="1"/>
          <p:nvPr/>
        </p:nvSpPr>
        <p:spPr>
          <a:xfrm>
            <a:off x="3097615" y="4254817"/>
            <a:ext cx="208721" cy="369332"/>
          </a:xfrm>
          <a:prstGeom prst="rect">
            <a:avLst/>
          </a:prstGeom>
          <a:noFill/>
        </p:spPr>
        <p:txBody>
          <a:bodyPr wrap="squar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3</a:t>
            </a:r>
            <a:endParaRPr lang="zh-CN" altLang="en-US" b="1" dirty="0">
              <a:solidFill>
                <a:srgbClr val="FF0000"/>
              </a:solidFill>
              <a:latin typeface="Times New Roman" panose="02020603050405020304" pitchFamily="18" charset="0"/>
              <a:cs typeface="Times New Roman" panose="02020603050405020304" pitchFamily="18" charset="0"/>
            </a:endParaRPr>
          </a:p>
        </p:txBody>
      </p:sp>
      <p:sp>
        <p:nvSpPr>
          <p:cNvPr id="23" name="矩形 22"/>
          <p:cNvSpPr/>
          <p:nvPr/>
        </p:nvSpPr>
        <p:spPr>
          <a:xfrm>
            <a:off x="692894" y="6159273"/>
            <a:ext cx="4572000" cy="369332"/>
          </a:xfrm>
          <a:prstGeom prst="rect">
            <a:avLst/>
          </a:prstGeom>
        </p:spPr>
        <p:txBody>
          <a:bodyPr>
            <a:spAutoFit/>
          </a:bodyPr>
          <a:lstStyle/>
          <a:p>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NPs </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与</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相互作用原理图</a:t>
            </a:r>
            <a:endParaRPr lang="zh-CN" altLang="en-US" dirty="0"/>
          </a:p>
        </p:txBody>
      </p:sp>
      <p:sp>
        <p:nvSpPr>
          <p:cNvPr id="24" name="矩形 23"/>
          <p:cNvSpPr/>
          <p:nvPr/>
        </p:nvSpPr>
        <p:spPr>
          <a:xfrm>
            <a:off x="425634" y="6516052"/>
            <a:ext cx="4403770" cy="369332"/>
          </a:xfrm>
          <a:prstGeom prst="rect">
            <a:avLst/>
          </a:prstGeom>
        </p:spPr>
        <p:txBody>
          <a:bodyPr wrap="none">
            <a:spAutoFit/>
          </a:bodyPr>
          <a:lstStyle/>
          <a:p>
            <a:pPr>
              <a:spcBef>
                <a:spcPct val="0"/>
              </a:spcBef>
              <a:buNone/>
            </a:pPr>
            <a:r>
              <a:rPr lang="zh-CN" altLang="en-US" dirty="0">
                <a:latin typeface="Times New Roman" panose="02020603050405020304" pitchFamily="18" charset="0"/>
                <a:ea typeface="楷体" panose="02010609060101010101" pitchFamily="49" charset="-122"/>
                <a:cs typeface="Times New Roman" panose="02020603050405020304" pitchFamily="18" charset="0"/>
              </a:rPr>
              <a:t>等离激元</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热电子对</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光学</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特性</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调谐</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机制</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矩形 24"/>
          <p:cNvSpPr/>
          <p:nvPr/>
        </p:nvSpPr>
        <p:spPr>
          <a:xfrm>
            <a:off x="4834769" y="3951624"/>
            <a:ext cx="4160791" cy="2139047"/>
          </a:xfrm>
          <a:prstGeom prst="rect">
            <a:avLst/>
          </a:prstGeom>
          <a:ln>
            <a:solidFill>
              <a:srgbClr val="00B050"/>
            </a:solidFill>
          </a:ln>
        </p:spPr>
        <p:txBody>
          <a:bodyPr wrap="square">
            <a:spAutoFit/>
          </a:bodyPr>
          <a:lstStyle/>
          <a:p>
            <a:pPr>
              <a:spcBef>
                <a:spcPct val="0"/>
              </a:spcBef>
            </a:pPr>
            <a:r>
              <a:rPr lang="zh-CN" altLang="en-US" dirty="0">
                <a:latin typeface="Times New Roman" panose="02020603050405020304" pitchFamily="18" charset="0"/>
                <a:ea typeface="楷体" panose="02010609060101010101" pitchFamily="49" charset="-122"/>
                <a:cs typeface="Times New Roman" panose="02020603050405020304" pitchFamily="18" charset="0"/>
              </a:rPr>
              <a:t>白色虚线：激子</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能级</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9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zh-CN" altLang="en-US" dirty="0">
                <a:latin typeface="Times New Roman" panose="02020603050405020304" pitchFamily="18" charset="0"/>
                <a:ea typeface="楷体" panose="02010609060101010101" pitchFamily="49" charset="-122"/>
                <a:cs typeface="Times New Roman" panose="02020603050405020304" pitchFamily="18" charset="0"/>
              </a:rPr>
              <a:t>黄色箭头：</a:t>
            </a:r>
            <a:r>
              <a:rPr lang="en-US" altLang="zh-CN"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峰的吸收过程，电子由向上自旋轨道劈裂的价带跃迁至</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导带</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8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zh-CN" altLang="en-US" dirty="0">
                <a:latin typeface="Times New Roman" panose="02020603050405020304" pitchFamily="18" charset="0"/>
                <a:ea typeface="楷体" panose="02010609060101010101" pitchFamily="49" charset="-122"/>
                <a:cs typeface="Times New Roman" panose="02020603050405020304" pitchFamily="18" charset="0"/>
              </a:rPr>
              <a:t>蓝色箭头：</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光致发光</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8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zh-CN" altLang="en-US" dirty="0">
                <a:latin typeface="Times New Roman" panose="02020603050405020304" pitchFamily="18" charset="0"/>
                <a:ea typeface="楷体" panose="02010609060101010101" pitchFamily="49" charset="-122"/>
                <a:cs typeface="Times New Roman" panose="02020603050405020304" pitchFamily="18" charset="0"/>
              </a:rPr>
              <a:t>中空箭头：激子可调谐的束缚能变化</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由</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导带的掺杂能级控制</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矩形 9"/>
          <p:cNvSpPr>
            <a:spLocks noChangeArrowheads="1"/>
          </p:cNvSpPr>
          <p:nvPr/>
        </p:nvSpPr>
        <p:spPr bwMode="auto">
          <a:xfrm>
            <a:off x="3867768" y="1453254"/>
            <a:ext cx="23833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sz="1800" dirty="0" smtClean="0">
                <a:latin typeface="微软雅黑" panose="020B0503020204020204" pitchFamily="34" charset="-122"/>
                <a:ea typeface="微软雅黑" panose="020B0503020204020204" pitchFamily="34" charset="-122"/>
                <a:cs typeface="Times New Roman" panose="02020603050405020304" pitchFamily="18" charset="0"/>
              </a:rPr>
              <a:t>被激发的电子非辐射弛豫至激子能级</a:t>
            </a:r>
            <a:endPar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9"/>
          <p:cNvSpPr>
            <a:spLocks noChangeArrowheads="1"/>
          </p:cNvSpPr>
          <p:nvPr/>
        </p:nvSpPr>
        <p:spPr bwMode="auto">
          <a:xfrm>
            <a:off x="7092280" y="1619508"/>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rPr>
              <a:t>3 </a:t>
            </a:r>
            <a:r>
              <a:rPr lang="zh-CN" altLang="en-US" sz="1800" dirty="0" smtClean="0">
                <a:latin typeface="微软雅黑" panose="020B0503020204020204" pitchFamily="34" charset="-122"/>
                <a:ea typeface="微软雅黑" panose="020B0503020204020204" pitchFamily="34" charset="-122"/>
                <a:cs typeface="Times New Roman" panose="02020603050405020304" pitchFamily="18" charset="0"/>
              </a:rPr>
              <a:t>光致发光</a:t>
            </a:r>
            <a:endParaRPr lang="en-US" altLang="zh-CN" sz="1800" dirty="0" smtClean="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下箭头 29"/>
          <p:cNvSpPr/>
          <p:nvPr/>
        </p:nvSpPr>
        <p:spPr>
          <a:xfrm rot="16200000" flipH="1">
            <a:off x="3276797" y="1558211"/>
            <a:ext cx="316591" cy="43641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31" name="下箭头 30"/>
          <p:cNvSpPr/>
          <p:nvPr/>
        </p:nvSpPr>
        <p:spPr>
          <a:xfrm rot="16200000" flipH="1">
            <a:off x="6427744" y="1552315"/>
            <a:ext cx="316591" cy="43641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647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2</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smtClean="0">
                <a:solidFill>
                  <a:srgbClr val="C00000"/>
                </a:solidFill>
              </a:rPr>
              <a:t>Outline</a:t>
            </a:r>
            <a:endParaRPr lang="zh-CN" altLang="en-US" sz="3200" dirty="0">
              <a:solidFill>
                <a:srgbClr val="C00000"/>
              </a:solidFill>
            </a:endParaRPr>
          </a:p>
        </p:txBody>
      </p:sp>
      <p:graphicFrame>
        <p:nvGraphicFramePr>
          <p:cNvPr id="3" name="图示 2"/>
          <p:cNvGraphicFramePr/>
          <p:nvPr>
            <p:extLst>
              <p:ext uri="{D42A27DB-BD31-4B8C-83A1-F6EECF244321}">
                <p14:modId xmlns:p14="http://schemas.microsoft.com/office/powerpoint/2010/main" val="3508723966"/>
              </p:ext>
            </p:extLst>
          </p:nvPr>
        </p:nvGraphicFramePr>
        <p:xfrm>
          <a:off x="323528" y="260647"/>
          <a:ext cx="9468544" cy="6840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38" name="Picture 2" descr="https://timgsa.baidu.com/timg?image&amp;quality=80&amp;size=b9999_10000&amp;sec=1511189231706&amp;di=52b170ca3cf193d71456ec3ad39c7859&amp;imgtype=0&amp;src=http%3A%2F%2Ftupian.enterdesk.com%2F2013%2Fxll%2F008%2F14%2F6%2F5.jpg"/>
          <p:cNvPicPr>
            <a:picLocks noChangeAspect="1" noChangeArrowheads="1"/>
          </p:cNvPicPr>
          <p:nvPr/>
        </p:nvPicPr>
        <p:blipFill rotWithShape="1">
          <a:blip r:embed="rId8">
            <a:extLst>
              <a:ext uri="{28A0092B-C50C-407E-A947-70E740481C1C}">
                <a14:useLocalDpi xmlns:a14="http://schemas.microsoft.com/office/drawing/2010/main" val="0"/>
              </a:ext>
            </a:extLst>
          </a:blip>
          <a:srcRect l="4664" r="50000"/>
          <a:stretch/>
        </p:blipFill>
        <p:spPr bwMode="auto">
          <a:xfrm>
            <a:off x="611560" y="4067175"/>
            <a:ext cx="1684111" cy="27908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timgsa.baidu.com/timg?image&amp;quality=80&amp;size=b9999_10000&amp;sec=1511189231706&amp;di=52b170ca3cf193d71456ec3ad39c7859&amp;imgtype=0&amp;src=http%3A%2F%2Ftupian.enterdesk.com%2F2013%2Fxll%2F008%2F14%2F6%2F5.jpg"/>
          <p:cNvPicPr>
            <a:picLocks noChangeAspect="1" noChangeArrowheads="1"/>
          </p:cNvPicPr>
          <p:nvPr/>
        </p:nvPicPr>
        <p:blipFill rotWithShape="1">
          <a:blip r:embed="rId8">
            <a:extLst>
              <a:ext uri="{28A0092B-C50C-407E-A947-70E740481C1C}">
                <a14:useLocalDpi xmlns:a14="http://schemas.microsoft.com/office/drawing/2010/main" val="0"/>
              </a:ext>
            </a:extLst>
          </a:blip>
          <a:srcRect l="50000" b="7082"/>
          <a:stretch/>
        </p:blipFill>
        <p:spPr bwMode="auto">
          <a:xfrm>
            <a:off x="6530334" y="1412776"/>
            <a:ext cx="1857375" cy="259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1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8" name="矩形 7"/>
          <p:cNvSpPr/>
          <p:nvPr/>
        </p:nvSpPr>
        <p:spPr>
          <a:xfrm>
            <a:off x="1121297" y="6197242"/>
            <a:ext cx="7040412" cy="400110"/>
          </a:xfrm>
          <a:prstGeom prst="rect">
            <a:avLst/>
          </a:prstGeom>
        </p:spPr>
        <p:txBody>
          <a:bodyPr wrap="square">
            <a:spAutoFit/>
          </a:bodyPr>
          <a:lstStyle/>
          <a:p>
            <a:pPr algn="ct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不同结构下吸收谱实验测量所得吸收变化与模拟结果相符</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图片 8"/>
          <p:cNvPicPr>
            <a:picLocks noChangeAspect="1"/>
          </p:cNvPicPr>
          <p:nvPr/>
        </p:nvPicPr>
        <p:blipFill>
          <a:blip r:embed="rId3"/>
          <a:stretch>
            <a:fillRect/>
          </a:stretch>
        </p:blipFill>
        <p:spPr>
          <a:xfrm>
            <a:off x="729909" y="2023116"/>
            <a:ext cx="7852155" cy="3998172"/>
          </a:xfrm>
          <a:prstGeom prst="rect">
            <a:avLst/>
          </a:prstGeom>
        </p:spPr>
      </p:pic>
    </p:spTree>
    <p:extLst>
      <p:ext uri="{BB962C8B-B14F-4D97-AF65-F5344CB8AC3E}">
        <p14:creationId xmlns:p14="http://schemas.microsoft.com/office/powerpoint/2010/main" val="124331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5" name="矩形 4"/>
          <p:cNvSpPr/>
          <p:nvPr/>
        </p:nvSpPr>
        <p:spPr>
          <a:xfrm>
            <a:off x="424174" y="1444714"/>
            <a:ext cx="7883495" cy="400110"/>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实验不同</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NP</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浓度、激发激光波长</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与</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强度对进行研究</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p:cNvPicPr>
            <a:picLocks noChangeAspect="1"/>
          </p:cNvPicPr>
          <p:nvPr/>
        </p:nvPicPr>
        <p:blipFill rotWithShape="1">
          <a:blip r:embed="rId3"/>
          <a:srcRect b="50000"/>
          <a:stretch/>
        </p:blipFill>
        <p:spPr>
          <a:xfrm>
            <a:off x="428547" y="2132856"/>
            <a:ext cx="8678604" cy="4023156"/>
          </a:xfrm>
          <a:prstGeom prst="rect">
            <a:avLst/>
          </a:prstGeom>
        </p:spPr>
      </p:pic>
      <p:sp>
        <p:nvSpPr>
          <p:cNvPr id="2" name="矩形 1"/>
          <p:cNvSpPr/>
          <p:nvPr/>
        </p:nvSpPr>
        <p:spPr>
          <a:xfrm>
            <a:off x="5040560" y="6321401"/>
            <a:ext cx="4572000" cy="369332"/>
          </a:xfrm>
          <a:prstGeom prst="rect">
            <a:avLst/>
          </a:prstGeom>
        </p:spPr>
        <p:txBody>
          <a:bodyPr>
            <a:spAutoFit/>
          </a:bodyPr>
          <a:lstStyle/>
          <a:p>
            <a:pPr>
              <a:spcBef>
                <a:spcPct val="0"/>
              </a:spcBef>
            </a:pP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打开激光器，</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峰产生明显</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红移</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矩形 2"/>
          <p:cNvSpPr/>
          <p:nvPr/>
        </p:nvSpPr>
        <p:spPr>
          <a:xfrm>
            <a:off x="971600" y="6309320"/>
            <a:ext cx="3506088" cy="369332"/>
          </a:xfrm>
          <a:prstGeom prst="rect">
            <a:avLst/>
          </a:prstGeom>
        </p:spPr>
        <p:txBody>
          <a:bodyPr wrap="none">
            <a:spAutoFit/>
          </a:bodyPr>
          <a:lstStyle/>
          <a:p>
            <a:pPr>
              <a:spcBef>
                <a:spcPct val="0"/>
              </a:spcBef>
            </a:pPr>
            <a:r>
              <a:rPr lang="en-US" altLang="zh-CN" dirty="0">
                <a:latin typeface="Times New Roman" panose="02020603050405020304" pitchFamily="18" charset="0"/>
                <a:ea typeface="楷体" panose="02010609060101010101" pitchFamily="49" charset="-122"/>
                <a:cs typeface="Times New Roman" panose="02020603050405020304" pitchFamily="18" charset="0"/>
              </a:rPr>
              <a:t>(a)NP</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浓度增加，吸收强度减弱；</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7288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10" name="矩形 9"/>
          <p:cNvSpPr/>
          <p:nvPr/>
        </p:nvSpPr>
        <p:spPr>
          <a:xfrm>
            <a:off x="611560" y="5785792"/>
            <a:ext cx="3627784" cy="1015663"/>
          </a:xfrm>
          <a:prstGeom prst="rect">
            <a:avLst/>
          </a:prstGeom>
        </p:spPr>
        <p:txBody>
          <a:bodyPr wrap="square">
            <a:spAutoFit/>
          </a:bodyPr>
          <a:lstStyle/>
          <a:p>
            <a:pPr algn="ctr">
              <a:spcBef>
                <a:spcPct val="0"/>
              </a:spcBef>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lgn="ctr">
              <a:spcBef>
                <a:spcPct val="0"/>
              </a:spcBef>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(c) </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峰</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的波长和强度</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随</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Au NPs</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浓度</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的变化</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矩形 7"/>
          <p:cNvSpPr/>
          <p:nvPr/>
        </p:nvSpPr>
        <p:spPr>
          <a:xfrm>
            <a:off x="5192688" y="6105490"/>
            <a:ext cx="3627784" cy="707886"/>
          </a:xfrm>
          <a:prstGeom prst="rect">
            <a:avLst/>
          </a:prstGeom>
        </p:spPr>
        <p:txBody>
          <a:bodyPr wrap="square">
            <a:spAutoFit/>
          </a:bodyPr>
          <a:lstStyle/>
          <a:p>
            <a:pPr algn="ct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(d) 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峰的波长和</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强度随</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lgn="ct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Au NPs</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浓度</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的</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变化。</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2" name="图片 11"/>
          <p:cNvPicPr>
            <a:picLocks noChangeAspect="1"/>
          </p:cNvPicPr>
          <p:nvPr/>
        </p:nvPicPr>
        <p:blipFill rotWithShape="1">
          <a:blip r:embed="rId3"/>
          <a:srcRect t="50000"/>
          <a:stretch/>
        </p:blipFill>
        <p:spPr>
          <a:xfrm>
            <a:off x="179512" y="1898984"/>
            <a:ext cx="8892480" cy="4122304"/>
          </a:xfrm>
          <a:prstGeom prst="rect">
            <a:avLst/>
          </a:prstGeom>
        </p:spPr>
      </p:pic>
    </p:spTree>
    <p:extLst>
      <p:ext uri="{BB962C8B-B14F-4D97-AF65-F5344CB8AC3E}">
        <p14:creationId xmlns:p14="http://schemas.microsoft.com/office/powerpoint/2010/main" val="167643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10" name="矩形 9"/>
          <p:cNvSpPr/>
          <p:nvPr/>
        </p:nvSpPr>
        <p:spPr>
          <a:xfrm>
            <a:off x="1088232" y="6093296"/>
            <a:ext cx="3627784" cy="707886"/>
          </a:xfrm>
          <a:prstGeom prst="rect">
            <a:avLst/>
          </a:prstGeom>
        </p:spPr>
        <p:txBody>
          <a:bodyPr wrap="square">
            <a:spAutoFit/>
          </a:bodyPr>
          <a:lstStyle/>
          <a:p>
            <a:pPr algn="ctr">
              <a:spcBef>
                <a:spcPct val="0"/>
              </a:spcBef>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发光谱观测到的红移</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现象</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矩形 7"/>
          <p:cNvSpPr/>
          <p:nvPr/>
        </p:nvSpPr>
        <p:spPr>
          <a:xfrm>
            <a:off x="5004048" y="6413266"/>
            <a:ext cx="3627784" cy="400110"/>
          </a:xfrm>
          <a:prstGeom prst="rect">
            <a:avLst/>
          </a:prstGeom>
        </p:spPr>
        <p:txBody>
          <a:bodyPr wrap="square">
            <a:spAutoFit/>
          </a:bodyPr>
          <a:lstStyle/>
          <a:p>
            <a:pPr>
              <a:spcBef>
                <a:spcPct val="0"/>
              </a:spcBef>
            </a:pP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吸收谱观测到的红移现象。</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矩形 8"/>
          <p:cNvSpPr/>
          <p:nvPr/>
        </p:nvSpPr>
        <p:spPr>
          <a:xfrm>
            <a:off x="2555776" y="1609636"/>
            <a:ext cx="4534729" cy="523220"/>
          </a:xfrm>
          <a:prstGeom prst="rect">
            <a:avLst/>
          </a:prstGeom>
        </p:spPr>
        <p:txBody>
          <a:bodyPr wrap="square">
            <a:spAutoFit/>
          </a:bodyPr>
          <a:lstStyle/>
          <a:p>
            <a:pPr>
              <a:spcBef>
                <a:spcPct val="0"/>
              </a:spcBef>
            </a:pPr>
            <a:r>
              <a:rPr lang="zh-CN" altLang="en-US" sz="28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激光器功率</a:t>
            </a:r>
            <a:r>
              <a:rPr lang="zh-CN" altLang="en-US" sz="2800" dirty="0" smtClean="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不同对比</a:t>
            </a:r>
            <a:endParaRPr lang="en-US" altLang="zh-CN" sz="28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899807" y="2420920"/>
            <a:ext cx="3618161" cy="3872351"/>
          </a:xfrm>
          <a:prstGeom prst="rect">
            <a:avLst/>
          </a:prstGeom>
        </p:spPr>
      </p:pic>
      <p:pic>
        <p:nvPicPr>
          <p:cNvPr id="12" name="图片 11"/>
          <p:cNvPicPr>
            <a:picLocks noChangeAspect="1"/>
          </p:cNvPicPr>
          <p:nvPr/>
        </p:nvPicPr>
        <p:blipFill>
          <a:blip r:embed="rId4"/>
          <a:stretch>
            <a:fillRect/>
          </a:stretch>
        </p:blipFill>
        <p:spPr>
          <a:xfrm>
            <a:off x="4715015" y="2371161"/>
            <a:ext cx="3673409" cy="3938159"/>
          </a:xfrm>
          <a:prstGeom prst="rect">
            <a:avLst/>
          </a:prstGeom>
        </p:spPr>
      </p:pic>
    </p:spTree>
    <p:extLst>
      <p:ext uri="{BB962C8B-B14F-4D97-AF65-F5344CB8AC3E}">
        <p14:creationId xmlns:p14="http://schemas.microsoft.com/office/powerpoint/2010/main" val="145662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4" name="图片 3"/>
          <p:cNvPicPr>
            <a:picLocks noChangeAspect="1"/>
          </p:cNvPicPr>
          <p:nvPr/>
        </p:nvPicPr>
        <p:blipFill>
          <a:blip r:embed="rId3"/>
          <a:stretch>
            <a:fillRect/>
          </a:stretch>
        </p:blipFill>
        <p:spPr>
          <a:xfrm>
            <a:off x="539552" y="2367904"/>
            <a:ext cx="3863830" cy="3843386"/>
          </a:xfrm>
          <a:prstGeom prst="rect">
            <a:avLst/>
          </a:prstGeom>
        </p:spPr>
      </p:pic>
      <p:sp>
        <p:nvSpPr>
          <p:cNvPr id="5" name="矩形 4"/>
          <p:cNvSpPr/>
          <p:nvPr/>
        </p:nvSpPr>
        <p:spPr>
          <a:xfrm>
            <a:off x="848730" y="6261720"/>
            <a:ext cx="5235438" cy="400110"/>
          </a:xfrm>
          <a:prstGeom prst="rect">
            <a:avLst/>
          </a:prstGeom>
        </p:spPr>
        <p:txBody>
          <a:bodyPr wrap="square">
            <a:spAutoFit/>
          </a:bodyPr>
          <a:lstStyle/>
          <a:p>
            <a:pP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吸收谱与入射激光波长相关</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p:cNvPicPr>
            <a:picLocks noChangeAspect="1"/>
          </p:cNvPicPr>
          <p:nvPr/>
        </p:nvPicPr>
        <p:blipFill>
          <a:blip r:embed="rId4"/>
          <a:stretch>
            <a:fillRect/>
          </a:stretch>
        </p:blipFill>
        <p:spPr>
          <a:xfrm>
            <a:off x="4590328" y="2204864"/>
            <a:ext cx="4014120" cy="4032448"/>
          </a:xfrm>
          <a:prstGeom prst="rect">
            <a:avLst/>
          </a:prstGeom>
        </p:spPr>
      </p:pic>
      <p:sp>
        <p:nvSpPr>
          <p:cNvPr id="9" name="矩形 8"/>
          <p:cNvSpPr/>
          <p:nvPr/>
        </p:nvSpPr>
        <p:spPr>
          <a:xfrm>
            <a:off x="2555776" y="1609636"/>
            <a:ext cx="4534729" cy="523220"/>
          </a:xfrm>
          <a:prstGeom prst="rect">
            <a:avLst/>
          </a:prstGeom>
        </p:spPr>
        <p:txBody>
          <a:bodyPr wrap="square">
            <a:spAutoFit/>
          </a:bodyPr>
          <a:lstStyle/>
          <a:p>
            <a:pPr>
              <a:spcBef>
                <a:spcPct val="0"/>
              </a:spcBef>
            </a:pPr>
            <a:r>
              <a:rPr lang="zh-CN" altLang="en-US" sz="2800"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不同入射激光波长的对比</a:t>
            </a:r>
          </a:p>
        </p:txBody>
      </p:sp>
      <p:sp>
        <p:nvSpPr>
          <p:cNvPr id="3" name="矩形 2"/>
          <p:cNvSpPr/>
          <p:nvPr/>
        </p:nvSpPr>
        <p:spPr>
          <a:xfrm>
            <a:off x="5292080" y="6252428"/>
            <a:ext cx="3583097" cy="369332"/>
          </a:xfrm>
          <a:prstGeom prst="rect">
            <a:avLst/>
          </a:prstGeom>
        </p:spPr>
        <p:txBody>
          <a:bodyPr wrap="none">
            <a:spAutoFit/>
          </a:bodyPr>
          <a:lstStyle/>
          <a:p>
            <a:pPr>
              <a:spcBef>
                <a:spcPct val="0"/>
              </a:spcBef>
            </a:pPr>
            <a:r>
              <a:rPr lang="en-US" altLang="zh-CN" dirty="0">
                <a:latin typeface="Times New Roman" panose="02020603050405020304" pitchFamily="18" charset="0"/>
                <a:ea typeface="楷体" panose="02010609060101010101" pitchFamily="49" charset="-122"/>
                <a:cs typeface="Times New Roman" panose="02020603050405020304" pitchFamily="18" charset="0"/>
              </a:rPr>
              <a:t>FDTD</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计算</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5nm</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Au </a:t>
            </a:r>
            <a:r>
              <a:rPr lang="en-US" altLang="zh-CN" dirty="0">
                <a:latin typeface="Times New Roman" panose="02020603050405020304" pitchFamily="18" charset="0"/>
                <a:ea typeface="楷体" panose="02010609060101010101" pitchFamily="49" charset="-122"/>
                <a:cs typeface="Times New Roman" panose="02020603050405020304" pitchFamily="18" charset="0"/>
              </a:rPr>
              <a:t>NPs</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的吸收截面</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46853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31" b="4212"/>
          <a:stretch/>
        </p:blipFill>
        <p:spPr bwMode="auto">
          <a:xfrm>
            <a:off x="611560" y="1208194"/>
            <a:ext cx="7640339" cy="5526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38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3" name="标题 1"/>
          <p:cNvSpPr txBox="1">
            <a:spLocks/>
          </p:cNvSpPr>
          <p:nvPr/>
        </p:nvSpPr>
        <p:spPr>
          <a:xfrm>
            <a:off x="591032" y="1434177"/>
            <a:ext cx="2216772" cy="698680"/>
          </a:xfrm>
          <a:prstGeom prst="rect">
            <a:avLst/>
          </a:prstGeom>
          <a:ln>
            <a:solidFill>
              <a:srgbClr val="0070C0"/>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dirty="0" smtClean="0"/>
              <a:t>光电调制器</a:t>
            </a:r>
            <a:endParaRPr lang="zh-CN" altLang="en-US" sz="3200" dirty="0"/>
          </a:p>
        </p:txBody>
      </p:sp>
      <p:sp>
        <p:nvSpPr>
          <p:cNvPr id="2" name="矩形 1"/>
          <p:cNvSpPr/>
          <p:nvPr/>
        </p:nvSpPr>
        <p:spPr>
          <a:xfrm>
            <a:off x="4206356" y="2376028"/>
            <a:ext cx="1454215" cy="461665"/>
          </a:xfrm>
          <a:prstGeom prst="rect">
            <a:avLst/>
          </a:prstGeom>
        </p:spPr>
        <p:txBody>
          <a:bodyPr wrap="square">
            <a:spAutoFit/>
          </a:bodyPr>
          <a:lstStyle/>
          <a:p>
            <a:r>
              <a:rPr lang="zh-CN" altLang="en-US" sz="2400" b="1" dirty="0" smtClean="0">
                <a:solidFill>
                  <a:srgbClr val="002060"/>
                </a:solidFill>
              </a:rPr>
              <a:t>栅压</a:t>
            </a:r>
            <a:endParaRPr lang="zh-CN" altLang="en-US" sz="2800" b="1" dirty="0">
              <a:solidFill>
                <a:srgbClr val="002060"/>
              </a:solidFill>
            </a:endParaRPr>
          </a:p>
        </p:txBody>
      </p:sp>
      <p:sp>
        <p:nvSpPr>
          <p:cNvPr id="4" name="矩形 3"/>
          <p:cNvSpPr/>
          <p:nvPr/>
        </p:nvSpPr>
        <p:spPr>
          <a:xfrm>
            <a:off x="2483768" y="5559623"/>
            <a:ext cx="4536504" cy="461665"/>
          </a:xfrm>
          <a:prstGeom prst="rect">
            <a:avLst/>
          </a:prstGeom>
          <a:ln>
            <a:solidFill>
              <a:srgbClr val="00B050"/>
            </a:solidFill>
          </a:ln>
        </p:spPr>
        <p:txBody>
          <a:bodyPr wrap="square">
            <a:spAutoFit/>
          </a:bodyPr>
          <a:lstStyle/>
          <a:p>
            <a:r>
              <a:rPr lang="zh-CN" altLang="en-US" sz="2400" dirty="0" smtClean="0">
                <a:latin typeface="微软雅黑" panose="020B0503020204020204" pitchFamily="34" charset="-122"/>
                <a:ea typeface="微软雅黑" panose="020B0503020204020204" pitchFamily="34" charset="-122"/>
              </a:rPr>
              <a:t>可见光波段的纳米尺度光电调控</a:t>
            </a:r>
            <a:r>
              <a:rPr lang="en-US" altLang="zh-CN" sz="2400" dirty="0" smtClean="0">
                <a:latin typeface="微软雅黑" panose="020B0503020204020204" pitchFamily="34" charset="-122"/>
                <a:ea typeface="微软雅黑" panose="020B0503020204020204" pitchFamily="34" charset="-122"/>
              </a:rPr>
              <a:t> </a:t>
            </a:r>
            <a:endParaRPr lang="zh-CN" altLang="en-US" sz="2800" dirty="0">
              <a:latin typeface="微软雅黑" panose="020B0503020204020204" pitchFamily="34" charset="-122"/>
              <a:ea typeface="微软雅黑" panose="020B0503020204020204" pitchFamily="34" charset="-122"/>
            </a:endParaRPr>
          </a:p>
        </p:txBody>
      </p:sp>
      <p:sp>
        <p:nvSpPr>
          <p:cNvPr id="6" name="矩形 5"/>
          <p:cNvSpPr/>
          <p:nvPr/>
        </p:nvSpPr>
        <p:spPr>
          <a:xfrm>
            <a:off x="1259632" y="4051139"/>
            <a:ext cx="1595309" cy="461665"/>
          </a:xfrm>
          <a:prstGeom prst="rect">
            <a:avLst/>
          </a:prstGeom>
        </p:spPr>
        <p:txBody>
          <a:bodyPr wrap="none">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单层</a:t>
            </a:r>
            <a:r>
              <a:rPr lang="en-US" altLang="zh-CN" sz="2400" dirty="0" smtClean="0">
                <a:solidFill>
                  <a:srgbClr val="FF0000"/>
                </a:solidFill>
                <a:latin typeface="微软雅黑" panose="020B0503020204020204" pitchFamily="34" charset="-122"/>
                <a:ea typeface="微软雅黑" panose="020B0503020204020204" pitchFamily="34" charset="-122"/>
              </a:rPr>
              <a:t>MoS</a:t>
            </a:r>
            <a:r>
              <a:rPr lang="en-US" altLang="zh-CN" sz="2400" baseline="-25000" dirty="0" smtClean="0">
                <a:solidFill>
                  <a:srgbClr val="FF0000"/>
                </a:solidFill>
                <a:latin typeface="微软雅黑" panose="020B0503020204020204" pitchFamily="34" charset="-122"/>
                <a:ea typeface="微软雅黑" panose="020B0503020204020204" pitchFamily="34" charset="-122"/>
              </a:rPr>
              <a:t>2</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
        <p:nvSpPr>
          <p:cNvPr id="8" name="矩形 7"/>
          <p:cNvSpPr/>
          <p:nvPr/>
        </p:nvSpPr>
        <p:spPr>
          <a:xfrm>
            <a:off x="6508085" y="4010489"/>
            <a:ext cx="800219" cy="461665"/>
          </a:xfrm>
          <a:prstGeom prst="rect">
            <a:avLst/>
          </a:prstGeom>
        </p:spPr>
        <p:txBody>
          <a:bodyPr wrap="none">
            <a:spAutoFit/>
          </a:bodyPr>
          <a:lstStyle/>
          <a:p>
            <a:r>
              <a:rPr lang="zh-CN" altLang="en-US" sz="2400" dirty="0" smtClean="0">
                <a:solidFill>
                  <a:srgbClr val="FF0000"/>
                </a:solidFill>
                <a:latin typeface="微软雅黑" panose="020B0503020204020204" pitchFamily="34" charset="-122"/>
                <a:ea typeface="微软雅黑" panose="020B0503020204020204" pitchFamily="34" charset="-122"/>
              </a:rPr>
              <a:t>金属</a:t>
            </a:r>
            <a:endParaRPr lang="zh-CN" altLang="en-US" sz="2400" dirty="0">
              <a:solidFill>
                <a:srgbClr val="FF0000"/>
              </a:solidFill>
              <a:latin typeface="微软雅黑" panose="020B0503020204020204" pitchFamily="34" charset="-122"/>
              <a:ea typeface="微软雅黑" panose="020B0503020204020204" pitchFamily="34" charset="-122"/>
            </a:endParaRPr>
          </a:p>
        </p:txBody>
      </p:sp>
      <p:sp>
        <p:nvSpPr>
          <p:cNvPr id="9" name="矩形 8"/>
          <p:cNvSpPr/>
          <p:nvPr/>
        </p:nvSpPr>
        <p:spPr>
          <a:xfrm>
            <a:off x="3273590" y="3696722"/>
            <a:ext cx="2691763" cy="369332"/>
          </a:xfrm>
          <a:prstGeom prst="rect">
            <a:avLst/>
          </a:prstGeom>
        </p:spPr>
        <p:txBody>
          <a:bodyPr wrap="none">
            <a:spAutoFit/>
          </a:bodyPr>
          <a:lstStyle/>
          <a:p>
            <a:r>
              <a:rPr lang="en-US" altLang="zh-CN" dirty="0"/>
              <a:t>Plasmon-Exciton</a:t>
            </a:r>
            <a:r>
              <a:rPr lang="zh-CN" altLang="en-US" dirty="0"/>
              <a:t>的</a:t>
            </a:r>
            <a:r>
              <a:rPr lang="zh-CN" altLang="en-US" dirty="0" smtClean="0"/>
              <a:t>共振</a:t>
            </a:r>
            <a:endParaRPr lang="zh-CN" altLang="en-US" dirty="0"/>
          </a:p>
        </p:txBody>
      </p:sp>
      <p:sp>
        <p:nvSpPr>
          <p:cNvPr id="10" name="左右箭头 9"/>
          <p:cNvSpPr/>
          <p:nvPr/>
        </p:nvSpPr>
        <p:spPr>
          <a:xfrm>
            <a:off x="2807804" y="4051139"/>
            <a:ext cx="3623337" cy="415499"/>
          </a:xfrm>
          <a:prstGeom prst="lef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1" name="下箭头 10"/>
          <p:cNvSpPr/>
          <p:nvPr/>
        </p:nvSpPr>
        <p:spPr>
          <a:xfrm>
            <a:off x="4422380" y="2837693"/>
            <a:ext cx="360040" cy="85902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2" name="矩形 11"/>
          <p:cNvSpPr/>
          <p:nvPr/>
        </p:nvSpPr>
        <p:spPr>
          <a:xfrm>
            <a:off x="4818237" y="2889376"/>
            <a:ext cx="415498" cy="646331"/>
          </a:xfrm>
          <a:prstGeom prst="rect">
            <a:avLst/>
          </a:prstGeom>
        </p:spPr>
        <p:txBody>
          <a:bodyPr wrap="none">
            <a:spAutoFit/>
          </a:bodyPr>
          <a:lstStyle/>
          <a:p>
            <a:r>
              <a:rPr lang="zh-CN" altLang="en-US" dirty="0" smtClean="0"/>
              <a:t>控</a:t>
            </a:r>
            <a:endParaRPr lang="en-US" altLang="zh-CN" dirty="0" smtClean="0"/>
          </a:p>
          <a:p>
            <a:r>
              <a:rPr lang="zh-CN" altLang="en-US" dirty="0" smtClean="0"/>
              <a:t>制</a:t>
            </a:r>
            <a:endParaRPr lang="zh-CN" altLang="en-US" dirty="0"/>
          </a:p>
        </p:txBody>
      </p:sp>
      <p:sp>
        <p:nvSpPr>
          <p:cNvPr id="13" name="矩形 12"/>
          <p:cNvSpPr/>
          <p:nvPr/>
        </p:nvSpPr>
        <p:spPr>
          <a:xfrm>
            <a:off x="4831174" y="4547641"/>
            <a:ext cx="415498" cy="646331"/>
          </a:xfrm>
          <a:prstGeom prst="rect">
            <a:avLst/>
          </a:prstGeom>
        </p:spPr>
        <p:txBody>
          <a:bodyPr wrap="none">
            <a:spAutoFit/>
          </a:bodyPr>
          <a:lstStyle/>
          <a:p>
            <a:r>
              <a:rPr lang="zh-CN" altLang="en-US" dirty="0" smtClean="0"/>
              <a:t>实</a:t>
            </a:r>
            <a:endParaRPr lang="en-US" altLang="zh-CN" dirty="0" smtClean="0"/>
          </a:p>
          <a:p>
            <a:r>
              <a:rPr lang="zh-CN" altLang="en-US" dirty="0" smtClean="0"/>
              <a:t>现</a:t>
            </a:r>
            <a:endParaRPr lang="zh-CN" altLang="en-US" dirty="0"/>
          </a:p>
        </p:txBody>
      </p:sp>
      <p:sp>
        <p:nvSpPr>
          <p:cNvPr id="15" name="下箭头 14"/>
          <p:cNvSpPr/>
          <p:nvPr/>
        </p:nvSpPr>
        <p:spPr>
          <a:xfrm>
            <a:off x="4411422" y="4528108"/>
            <a:ext cx="360040" cy="85902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12142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pic>
        <p:nvPicPr>
          <p:cNvPr id="5" name="Picture 2"/>
          <p:cNvPicPr>
            <a:picLocks noChangeAspect="1" noChangeArrowheads="1"/>
          </p:cNvPicPr>
          <p:nvPr/>
        </p:nvPicPr>
        <p:blipFill rotWithShape="1">
          <a:blip r:embed="rId3"/>
          <a:srcRect l="4318" t="1683" r="50000" b="57802"/>
          <a:stretch/>
        </p:blipFill>
        <p:spPr bwMode="auto">
          <a:xfrm>
            <a:off x="4770457" y="2179664"/>
            <a:ext cx="4263725" cy="2918890"/>
          </a:xfrm>
          <a:prstGeom prst="rect">
            <a:avLst/>
          </a:prstGeom>
          <a:noFill/>
          <a:ln w="9525">
            <a:noFill/>
            <a:miter lim="800000"/>
            <a:headEnd/>
            <a:tailEnd/>
          </a:ln>
          <a:effectLst/>
        </p:spPr>
      </p:pic>
      <p:sp>
        <p:nvSpPr>
          <p:cNvPr id="14" name="矩形 13"/>
          <p:cNvSpPr/>
          <p:nvPr/>
        </p:nvSpPr>
        <p:spPr>
          <a:xfrm>
            <a:off x="899592" y="5765194"/>
            <a:ext cx="8134590" cy="400110"/>
          </a:xfrm>
          <a:prstGeom prst="rect">
            <a:avLst/>
          </a:prstGeom>
        </p:spPr>
        <p:txBody>
          <a:bodyPr wrap="square">
            <a:spAutoFit/>
          </a:bodyPr>
          <a:lstStyle/>
          <a:p>
            <a:r>
              <a:rPr lang="zh-CN" altLang="en-US" sz="2000" dirty="0" smtClean="0"/>
              <a:t>难点：需对</a:t>
            </a:r>
            <a:r>
              <a:rPr lang="zh-CN" altLang="en-US" sz="2000" dirty="0"/>
              <a:t>金属纳米结构的形状，位置，电极的位置做精细的控制。</a:t>
            </a:r>
            <a:endParaRPr lang="zh-CN" altLang="en-US" sz="24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15" y="2179664"/>
            <a:ext cx="4384344" cy="270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96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Application</a:t>
            </a:r>
            <a:endParaRPr lang="zh-CN" altLang="en-US" sz="3200" dirty="0">
              <a:solidFill>
                <a:srgbClr val="C00000"/>
              </a:solidFill>
            </a:endParaRPr>
          </a:p>
        </p:txBody>
      </p:sp>
      <p:grpSp>
        <p:nvGrpSpPr>
          <p:cNvPr id="14" name="组合 13"/>
          <p:cNvGrpSpPr/>
          <p:nvPr/>
        </p:nvGrpSpPr>
        <p:grpSpPr>
          <a:xfrm>
            <a:off x="4355976" y="2132856"/>
            <a:ext cx="4635635" cy="3384376"/>
            <a:chOff x="4355976" y="2132856"/>
            <a:chExt cx="4635635" cy="3384376"/>
          </a:xfrm>
        </p:grpSpPr>
        <p:pic>
          <p:nvPicPr>
            <p:cNvPr id="8" name="Picture 2"/>
            <p:cNvPicPr>
              <a:picLocks noChangeAspect="1" noChangeArrowheads="1"/>
            </p:cNvPicPr>
            <p:nvPr/>
          </p:nvPicPr>
          <p:blipFill rotWithShape="1">
            <a:blip r:embed="rId3"/>
            <a:srcRect t="50000" r="47136"/>
            <a:stretch/>
          </p:blipFill>
          <p:spPr bwMode="auto">
            <a:xfrm>
              <a:off x="4355976" y="2132856"/>
              <a:ext cx="4635635" cy="3384376"/>
            </a:xfrm>
            <a:prstGeom prst="rect">
              <a:avLst/>
            </a:prstGeom>
            <a:noFill/>
            <a:ln w="9525">
              <a:noFill/>
              <a:miter lim="800000"/>
              <a:headEnd/>
              <a:tailEnd/>
            </a:ln>
            <a:effectLst/>
          </p:spPr>
        </p:pic>
        <p:sp>
          <p:nvSpPr>
            <p:cNvPr id="12" name="矩形 11"/>
            <p:cNvSpPr/>
            <p:nvPr/>
          </p:nvSpPr>
          <p:spPr>
            <a:xfrm>
              <a:off x="4355976" y="2132856"/>
              <a:ext cx="520675" cy="338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506314" y="2287078"/>
            <a:ext cx="3510873" cy="3014130"/>
            <a:chOff x="506314" y="2287078"/>
            <a:chExt cx="3510873" cy="3014130"/>
          </a:xfrm>
        </p:grpSpPr>
        <p:pic>
          <p:nvPicPr>
            <p:cNvPr id="9" name="Picture 2"/>
            <p:cNvPicPr>
              <a:picLocks noChangeAspect="1" noChangeArrowheads="1"/>
            </p:cNvPicPr>
            <p:nvPr/>
          </p:nvPicPr>
          <p:blipFill rotWithShape="1">
            <a:blip r:embed="rId3"/>
            <a:srcRect l="54451" t="50000"/>
            <a:stretch/>
          </p:blipFill>
          <p:spPr bwMode="auto">
            <a:xfrm>
              <a:off x="1220862" y="2656410"/>
              <a:ext cx="2796325" cy="2369424"/>
            </a:xfrm>
            <a:prstGeom prst="rect">
              <a:avLst/>
            </a:prstGeom>
            <a:noFill/>
            <a:ln w="9525">
              <a:noFill/>
              <a:miter lim="800000"/>
              <a:headEnd/>
              <a:tailEnd/>
            </a:ln>
            <a:effectLst/>
          </p:spPr>
        </p:pic>
        <p:sp>
          <p:nvSpPr>
            <p:cNvPr id="4" name="TextBox 3"/>
            <p:cNvSpPr txBox="1"/>
            <p:nvPr/>
          </p:nvSpPr>
          <p:spPr>
            <a:xfrm>
              <a:off x="506314" y="3573016"/>
              <a:ext cx="1041350" cy="369332"/>
            </a:xfrm>
            <a:prstGeom prst="rect">
              <a:avLst/>
            </a:prstGeom>
            <a:noFill/>
          </p:spPr>
          <p:txBody>
            <a:bodyPr wrap="square" rtlCol="0">
              <a:spAutoFit/>
            </a:bodyPr>
            <a:lstStyle/>
            <a:p>
              <a:r>
                <a:rPr lang="en-US" altLang="zh-CN" dirty="0" smtClean="0"/>
                <a:t>LSP</a:t>
              </a:r>
              <a:r>
                <a:rPr lang="zh-CN" altLang="en-US" dirty="0"/>
                <a:t>振</a:t>
              </a:r>
              <a:r>
                <a:rPr lang="zh-CN" altLang="en-US" dirty="0" smtClean="0"/>
                <a:t>荡</a:t>
              </a:r>
              <a:endParaRPr lang="zh-CN" altLang="en-US" dirty="0"/>
            </a:p>
          </p:txBody>
        </p:sp>
        <p:sp>
          <p:nvSpPr>
            <p:cNvPr id="10" name="TextBox 9"/>
            <p:cNvSpPr txBox="1"/>
            <p:nvPr/>
          </p:nvSpPr>
          <p:spPr>
            <a:xfrm>
              <a:off x="2273652" y="2287078"/>
              <a:ext cx="1368152" cy="369332"/>
            </a:xfrm>
            <a:prstGeom prst="rect">
              <a:avLst/>
            </a:prstGeom>
            <a:noFill/>
          </p:spPr>
          <p:txBody>
            <a:bodyPr wrap="square" rtlCol="0">
              <a:spAutoFit/>
            </a:bodyPr>
            <a:lstStyle/>
            <a:p>
              <a:r>
                <a:rPr lang="zh-CN" altLang="en-US" dirty="0" smtClean="0"/>
                <a:t>激子振荡</a:t>
              </a:r>
              <a:endParaRPr lang="zh-CN" altLang="en-US" dirty="0"/>
            </a:p>
          </p:txBody>
        </p:sp>
        <p:sp>
          <p:nvSpPr>
            <p:cNvPr id="11" name="TextBox 10"/>
            <p:cNvSpPr txBox="1"/>
            <p:nvPr/>
          </p:nvSpPr>
          <p:spPr>
            <a:xfrm>
              <a:off x="2156966" y="4931876"/>
              <a:ext cx="1368152" cy="369332"/>
            </a:xfrm>
            <a:prstGeom prst="rect">
              <a:avLst/>
            </a:prstGeom>
            <a:noFill/>
          </p:spPr>
          <p:txBody>
            <a:bodyPr wrap="square" rtlCol="0">
              <a:spAutoFit/>
            </a:bodyPr>
            <a:lstStyle/>
            <a:p>
              <a:r>
                <a:rPr lang="zh-CN" altLang="en-US" dirty="0" smtClean="0"/>
                <a:t>三激子振荡</a:t>
              </a:r>
              <a:endParaRPr lang="zh-CN" altLang="en-US" dirty="0"/>
            </a:p>
          </p:txBody>
        </p:sp>
        <p:sp>
          <p:nvSpPr>
            <p:cNvPr id="13" name="矩形 12"/>
            <p:cNvSpPr/>
            <p:nvPr/>
          </p:nvSpPr>
          <p:spPr>
            <a:xfrm>
              <a:off x="1184040" y="2730767"/>
              <a:ext cx="520675" cy="338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381121" y="5579948"/>
            <a:ext cx="2614815" cy="369332"/>
          </a:xfrm>
          <a:prstGeom prst="rect">
            <a:avLst/>
          </a:prstGeom>
          <a:noFill/>
        </p:spPr>
        <p:txBody>
          <a:bodyPr wrap="square" rtlCol="0">
            <a:spAutoFit/>
          </a:bodyPr>
          <a:lstStyle/>
          <a:p>
            <a:r>
              <a:rPr lang="en-US" altLang="zh-CN" dirty="0" smtClean="0"/>
              <a:t>SP-Exciton </a:t>
            </a:r>
            <a:r>
              <a:rPr lang="zh-CN" altLang="en-US" dirty="0" smtClean="0"/>
              <a:t>共振模型</a:t>
            </a:r>
            <a:endParaRPr lang="zh-CN" altLang="en-US" dirty="0"/>
          </a:p>
        </p:txBody>
      </p:sp>
    </p:spTree>
    <p:extLst>
      <p:ext uri="{BB962C8B-B14F-4D97-AF65-F5344CB8AC3E}">
        <p14:creationId xmlns:p14="http://schemas.microsoft.com/office/powerpoint/2010/main" val="11705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472" y="1421904"/>
            <a:ext cx="8229600" cy="1143000"/>
          </a:xfrm>
        </p:spPr>
        <p:txBody>
          <a:bodyPr>
            <a:normAutofit/>
          </a:bodyPr>
          <a:lstStyle/>
          <a:p>
            <a:r>
              <a:rPr lang="zh-CN" altLang="en-US" sz="3600" dirty="0" smtClean="0">
                <a:solidFill>
                  <a:srgbClr val="002060"/>
                </a:solidFill>
                <a:latin typeface="微软雅黑" panose="020B0503020204020204" pitchFamily="34" charset="-122"/>
                <a:ea typeface="微软雅黑" panose="020B0503020204020204" pitchFamily="34" charset="-122"/>
              </a:rPr>
              <a:t>栅压对法布共振的影响</a:t>
            </a:r>
            <a:endParaRPr lang="zh-CN" altLang="en-US" sz="3600" dirty="0">
              <a:solidFill>
                <a:srgbClr val="002060"/>
              </a:solidFill>
              <a:latin typeface="微软雅黑" panose="020B0503020204020204" pitchFamily="34" charset="-122"/>
              <a:ea typeface="微软雅黑" panose="020B0503020204020204" pitchFamily="34" charset="-122"/>
            </a:endParaRPr>
          </a:p>
        </p:txBody>
      </p:sp>
      <p:pic>
        <p:nvPicPr>
          <p:cNvPr id="2050" name="Picture 2"/>
          <p:cNvPicPr>
            <a:picLocks noGrp="1" noChangeAspect="1" noChangeArrowheads="1"/>
          </p:cNvPicPr>
          <p:nvPr>
            <p:ph idx="1"/>
          </p:nvPr>
        </p:nvPicPr>
        <p:blipFill>
          <a:blip r:embed="rId3"/>
          <a:srcRect/>
          <a:stretch>
            <a:fillRect/>
          </a:stretch>
        </p:blipFill>
        <p:spPr bwMode="auto">
          <a:xfrm>
            <a:off x="357158" y="2807718"/>
            <a:ext cx="4000528" cy="3033513"/>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234261" y="2736280"/>
            <a:ext cx="4909739" cy="3429024"/>
          </a:xfrm>
          <a:prstGeom prst="rect">
            <a:avLst/>
          </a:prstGeom>
          <a:noFill/>
          <a:ln w="9525">
            <a:noFill/>
            <a:miter lim="800000"/>
            <a:headEnd/>
            <a:tailEnd/>
          </a:ln>
          <a:effectLst/>
        </p:spPr>
      </p:pic>
      <p:sp>
        <p:nvSpPr>
          <p:cNvPr id="5" name="矩形 4"/>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3" name="TextBox 2"/>
          <p:cNvSpPr txBox="1"/>
          <p:nvPr/>
        </p:nvSpPr>
        <p:spPr>
          <a:xfrm>
            <a:off x="1259632" y="6093296"/>
            <a:ext cx="2304256" cy="369332"/>
          </a:xfrm>
          <a:prstGeom prst="rect">
            <a:avLst/>
          </a:prstGeom>
          <a:noFill/>
          <a:ln>
            <a:solidFill>
              <a:srgbClr val="009900"/>
            </a:solidFill>
          </a:ln>
        </p:spPr>
        <p:txBody>
          <a:bodyPr wrap="square" rtlCol="0">
            <a:spAutoFit/>
          </a:bodyPr>
          <a:lstStyle/>
          <a:p>
            <a:r>
              <a:rPr lang="zh-CN" altLang="en-US" dirty="0" smtClean="0"/>
              <a:t>负压打开，正压关闭</a:t>
            </a:r>
            <a:endParaRPr lang="zh-CN" altLang="en-US" dirty="0"/>
          </a:p>
        </p:txBody>
      </p:sp>
    </p:spTree>
    <p:extLst>
      <p:ext uri="{BB962C8B-B14F-4D97-AF65-F5344CB8AC3E}">
        <p14:creationId xmlns:p14="http://schemas.microsoft.com/office/powerpoint/2010/main" val="27443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9" name="矩形 8"/>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12" name="文本框 2"/>
          <p:cNvSpPr txBox="1"/>
          <p:nvPr/>
        </p:nvSpPr>
        <p:spPr>
          <a:xfrm>
            <a:off x="899592" y="4653142"/>
            <a:ext cx="6264696" cy="1015663"/>
          </a:xfrm>
          <a:prstGeom prst="rect">
            <a:avLst/>
          </a:prstGeom>
          <a:noFill/>
          <a:ln>
            <a:noFill/>
          </a:ln>
        </p:spPr>
        <p:txBody>
          <a:bodyPr wrap="square" rtlCol="0">
            <a:spAutoFit/>
          </a:bodyPr>
          <a:lstStyle/>
          <a:p>
            <a:pPr marL="342900" indent="-342900">
              <a:buFont typeface="Wingdings" panose="05000000000000000000" pitchFamily="2" charset="2"/>
              <a:buChar char="Ø"/>
            </a:pPr>
            <a:r>
              <a:rPr lang="en-US" altLang="zh-CN" sz="2000" dirty="0">
                <a:solidFill>
                  <a:prstClr val="black"/>
                </a:solidFill>
                <a:latin typeface="微软雅黑 Light" panose="020B0502040204020203" pitchFamily="34" charset="-122"/>
              </a:rPr>
              <a:t> </a:t>
            </a:r>
            <a:r>
              <a:rPr lang="en-US" altLang="zh-CN" sz="2000" dirty="0" smtClean="0">
                <a:solidFill>
                  <a:prstClr val="black"/>
                </a:solidFill>
                <a:latin typeface="微软雅黑 Light" panose="020B0502040204020203" pitchFamily="34" charset="-122"/>
              </a:rPr>
              <a:t>1.1  2D Materials</a:t>
            </a:r>
          </a:p>
          <a:p>
            <a:endParaRPr lang="en-US" altLang="zh-CN" sz="2000" dirty="0" smtClean="0">
              <a:solidFill>
                <a:prstClr val="black"/>
              </a:solidFill>
              <a:latin typeface="微软雅黑 Light" panose="020B0502040204020203" pitchFamily="34" charset="-122"/>
            </a:endParaRPr>
          </a:p>
          <a:p>
            <a:pPr marL="342900" indent="-342900">
              <a:buFont typeface="Wingdings" panose="05000000000000000000" pitchFamily="2" charset="2"/>
              <a:buChar char="Ø"/>
            </a:pPr>
            <a:r>
              <a:rPr lang="en-US" altLang="zh-CN" sz="2000" dirty="0" smtClean="0">
                <a:solidFill>
                  <a:prstClr val="black"/>
                </a:solidFill>
                <a:latin typeface="微软雅黑 Light" panose="020B0502040204020203" pitchFamily="34" charset="-122"/>
              </a:rPr>
              <a:t> 1.2 </a:t>
            </a:r>
            <a:r>
              <a:rPr lang="en-US" altLang="zh-CN" sz="2000" dirty="0">
                <a:solidFill>
                  <a:prstClr val="black"/>
                </a:solidFill>
                <a:latin typeface="微软雅黑 Light" panose="020B0502040204020203" pitchFamily="34" charset="-122"/>
              </a:rPr>
              <a:t> </a:t>
            </a:r>
            <a:r>
              <a:rPr lang="en-US" altLang="zh-CN" sz="2000" dirty="0" smtClean="0">
                <a:solidFill>
                  <a:prstClr val="black"/>
                </a:solidFill>
                <a:latin typeface="微软雅黑 Light" panose="020B0502040204020203" pitchFamily="34" charset="-122"/>
              </a:rPr>
              <a:t>Plasmon</a:t>
            </a:r>
            <a:endParaRPr lang="en-US" altLang="zh-CN" sz="2000" dirty="0">
              <a:solidFill>
                <a:prstClr val="black"/>
              </a:solidFill>
              <a:latin typeface="微软雅黑 Light" panose="020B0502040204020203" pitchFamily="34" charset="-122"/>
            </a:endParaRPr>
          </a:p>
        </p:txBody>
      </p:sp>
    </p:spTree>
    <p:extLst>
      <p:ext uri="{BB962C8B-B14F-4D97-AF65-F5344CB8AC3E}">
        <p14:creationId xmlns:p14="http://schemas.microsoft.com/office/powerpoint/2010/main" val="21626648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srcRect/>
          <a:stretch>
            <a:fillRect/>
          </a:stretch>
        </p:blipFill>
        <p:spPr bwMode="auto">
          <a:xfrm>
            <a:off x="2267744" y="1556792"/>
            <a:ext cx="4301860" cy="5006684"/>
          </a:xfrm>
          <a:prstGeom prst="rect">
            <a:avLst/>
          </a:prstGeom>
          <a:noFill/>
          <a:ln w="9525">
            <a:noFill/>
            <a:miter lim="800000"/>
            <a:headEnd/>
            <a:tailEnd/>
          </a:ln>
          <a:effectLst/>
        </p:spPr>
      </p:pic>
      <p:sp>
        <p:nvSpPr>
          <p:cNvPr id="3" name="矩形 2"/>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Ⅲ:  </a:t>
            </a:r>
            <a:r>
              <a:rPr lang="en-US" altLang="zh-CN" sz="3200" dirty="0" smtClean="0">
                <a:solidFill>
                  <a:srgbClr val="C00000"/>
                </a:solidFill>
              </a:rPr>
              <a:t>Applications</a:t>
            </a:r>
            <a:endParaRPr lang="zh-CN" altLang="en-US" sz="3200" dirty="0">
              <a:solidFill>
                <a:srgbClr val="C00000"/>
              </a:solidFill>
            </a:endParaRPr>
          </a:p>
        </p:txBody>
      </p:sp>
      <p:sp>
        <p:nvSpPr>
          <p:cNvPr id="4" name="TextBox 3"/>
          <p:cNvSpPr txBox="1"/>
          <p:nvPr/>
        </p:nvSpPr>
        <p:spPr>
          <a:xfrm>
            <a:off x="323528" y="3491716"/>
            <a:ext cx="2304256" cy="369332"/>
          </a:xfrm>
          <a:prstGeom prst="rect">
            <a:avLst/>
          </a:prstGeom>
          <a:noFill/>
          <a:ln>
            <a:noFill/>
          </a:ln>
        </p:spPr>
        <p:txBody>
          <a:bodyPr wrap="square" rtlCol="0">
            <a:spAutoFit/>
          </a:bodyPr>
          <a:lstStyle/>
          <a:p>
            <a:r>
              <a:rPr lang="zh-CN" altLang="en-US" b="1" dirty="0" smtClean="0">
                <a:solidFill>
                  <a:srgbClr val="FF0000"/>
                </a:solidFill>
              </a:rPr>
              <a:t>外部加负压，打开</a:t>
            </a:r>
            <a:endParaRPr lang="zh-CN" altLang="en-US" b="1" dirty="0">
              <a:solidFill>
                <a:srgbClr val="FF0000"/>
              </a:solidFill>
            </a:endParaRPr>
          </a:p>
        </p:txBody>
      </p:sp>
      <p:sp>
        <p:nvSpPr>
          <p:cNvPr id="5" name="TextBox 4"/>
          <p:cNvSpPr txBox="1"/>
          <p:nvPr/>
        </p:nvSpPr>
        <p:spPr>
          <a:xfrm>
            <a:off x="323528" y="5867980"/>
            <a:ext cx="2304256" cy="369332"/>
          </a:xfrm>
          <a:prstGeom prst="rect">
            <a:avLst/>
          </a:prstGeom>
          <a:noFill/>
          <a:ln>
            <a:noFill/>
          </a:ln>
        </p:spPr>
        <p:txBody>
          <a:bodyPr wrap="square" rtlCol="0">
            <a:spAutoFit/>
          </a:bodyPr>
          <a:lstStyle/>
          <a:p>
            <a:r>
              <a:rPr lang="zh-CN" altLang="en-US" b="1" dirty="0" smtClean="0">
                <a:solidFill>
                  <a:srgbClr val="FF0000"/>
                </a:solidFill>
              </a:rPr>
              <a:t>外部加正压，关闭</a:t>
            </a:r>
            <a:endParaRPr lang="zh-CN" altLang="en-US" b="1" dirty="0">
              <a:solidFill>
                <a:srgbClr val="FF0000"/>
              </a:solidFill>
            </a:endParaRPr>
          </a:p>
        </p:txBody>
      </p:sp>
      <p:sp>
        <p:nvSpPr>
          <p:cNvPr id="6" name="TextBox 5"/>
          <p:cNvSpPr txBox="1"/>
          <p:nvPr/>
        </p:nvSpPr>
        <p:spPr>
          <a:xfrm>
            <a:off x="971600" y="4643844"/>
            <a:ext cx="2304256" cy="369332"/>
          </a:xfrm>
          <a:prstGeom prst="rect">
            <a:avLst/>
          </a:prstGeom>
          <a:noFill/>
          <a:ln>
            <a:noFill/>
          </a:ln>
        </p:spPr>
        <p:txBody>
          <a:bodyPr wrap="square" rtlCol="0">
            <a:spAutoFit/>
          </a:bodyPr>
          <a:lstStyle/>
          <a:p>
            <a:r>
              <a:rPr lang="en-US" altLang="zh-CN" b="1" dirty="0" smtClean="0">
                <a:solidFill>
                  <a:srgbClr val="FF0000"/>
                </a:solidFill>
              </a:rPr>
              <a:t>0</a:t>
            </a:r>
            <a:r>
              <a:rPr lang="zh-CN" altLang="en-US" b="1" dirty="0" smtClean="0">
                <a:solidFill>
                  <a:srgbClr val="FF0000"/>
                </a:solidFill>
              </a:rPr>
              <a:t>偏压</a:t>
            </a:r>
            <a:endParaRPr lang="zh-CN" altLang="en-US" b="1" dirty="0">
              <a:solidFill>
                <a:srgbClr val="FF0000"/>
              </a:solidFill>
            </a:endParaRPr>
          </a:p>
        </p:txBody>
      </p:sp>
    </p:spTree>
    <p:extLst>
      <p:ext uri="{BB962C8B-B14F-4D97-AF65-F5344CB8AC3E}">
        <p14:creationId xmlns:p14="http://schemas.microsoft.com/office/powerpoint/2010/main" val="21885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I</a:t>
            </a:r>
            <a:r>
              <a:rPr lang="en-US" altLang="zh-CN" sz="3200" dirty="0" smtClean="0">
                <a:solidFill>
                  <a:srgbClr val="C00000"/>
                </a:solidFill>
              </a:rPr>
              <a:t>V:  Summary</a:t>
            </a:r>
            <a:endParaRPr lang="zh-CN" altLang="en-US" sz="3200" dirty="0">
              <a:solidFill>
                <a:prstClr val="black"/>
              </a:solidFill>
              <a:latin typeface="微软雅黑 Light" panose="020B0502040204020203" pitchFamily="34" charset="-122"/>
            </a:endParaRPr>
          </a:p>
        </p:txBody>
      </p:sp>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31</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pic>
        <p:nvPicPr>
          <p:cNvPr id="9"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6" y="188640"/>
            <a:ext cx="1061888" cy="1050400"/>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397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nvCxnSpPr>
        <p:spPr>
          <a:xfrm>
            <a:off x="3059832" y="2007140"/>
            <a:ext cx="3132348"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26" name="直接连接符 25"/>
          <p:cNvCxnSpPr/>
          <p:nvPr/>
        </p:nvCxnSpPr>
        <p:spPr>
          <a:xfrm>
            <a:off x="3242639" y="3861048"/>
            <a:ext cx="28415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39552" y="188640"/>
            <a:ext cx="6355566" cy="983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C00000"/>
                </a:solidFill>
              </a:rPr>
              <a:t>Part IV:  Summary</a:t>
            </a:r>
            <a:endParaRPr lang="zh-CN" altLang="en-US" sz="2800" dirty="0">
              <a:solidFill>
                <a:prstClr val="black"/>
              </a:solidFill>
              <a:latin typeface="微软雅黑 Light" panose="020B0502040204020203" pitchFamily="34" charset="-122"/>
            </a:endParaRPr>
          </a:p>
        </p:txBody>
      </p:sp>
      <p:sp>
        <p:nvSpPr>
          <p:cNvPr id="4" name="椭圆 3"/>
          <p:cNvSpPr/>
          <p:nvPr/>
        </p:nvSpPr>
        <p:spPr>
          <a:xfrm>
            <a:off x="3851920" y="1305361"/>
            <a:ext cx="1368152" cy="140355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3600" b="1" dirty="0" smtClean="0">
                <a:solidFill>
                  <a:srgbClr val="C00000"/>
                </a:solidFill>
              </a:rPr>
              <a:t>2D</a:t>
            </a:r>
            <a:endParaRPr lang="zh-CN" altLang="en-US" sz="3600" b="1" dirty="0">
              <a:solidFill>
                <a:srgbClr val="C00000"/>
              </a:solidFill>
            </a:endParaRPr>
          </a:p>
        </p:txBody>
      </p:sp>
      <p:sp>
        <p:nvSpPr>
          <p:cNvPr id="15" name="椭圆 14"/>
          <p:cNvSpPr/>
          <p:nvPr/>
        </p:nvSpPr>
        <p:spPr>
          <a:xfrm>
            <a:off x="3851920" y="3212976"/>
            <a:ext cx="1440160" cy="136815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3600" b="1" dirty="0" smtClean="0">
                <a:solidFill>
                  <a:srgbClr val="C00000"/>
                </a:solidFill>
              </a:rPr>
              <a:t>SP</a:t>
            </a:r>
            <a:endParaRPr lang="zh-CN" altLang="en-US" sz="3600" b="1" dirty="0">
              <a:solidFill>
                <a:srgbClr val="C00000"/>
              </a:solidFill>
            </a:endParaRPr>
          </a:p>
        </p:txBody>
      </p:sp>
      <p:sp>
        <p:nvSpPr>
          <p:cNvPr id="8" name="下箭头 7"/>
          <p:cNvSpPr/>
          <p:nvPr/>
        </p:nvSpPr>
        <p:spPr>
          <a:xfrm>
            <a:off x="4391980" y="2852936"/>
            <a:ext cx="324036" cy="28803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6" name="椭圆 15"/>
          <p:cNvSpPr/>
          <p:nvPr/>
        </p:nvSpPr>
        <p:spPr>
          <a:xfrm>
            <a:off x="2627784" y="5085184"/>
            <a:ext cx="3744416" cy="13681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2400" b="1" dirty="0" smtClean="0">
                <a:solidFill>
                  <a:srgbClr val="C00000"/>
                </a:solidFill>
              </a:rPr>
              <a:t>2 APPLICATIONs</a:t>
            </a:r>
            <a:endParaRPr lang="zh-CN" altLang="en-US" sz="2400" b="1" dirty="0">
              <a:solidFill>
                <a:srgbClr val="C00000"/>
              </a:solidFill>
            </a:endParaRPr>
          </a:p>
        </p:txBody>
      </p:sp>
      <p:sp>
        <p:nvSpPr>
          <p:cNvPr id="17" name="下箭头 16"/>
          <p:cNvSpPr/>
          <p:nvPr/>
        </p:nvSpPr>
        <p:spPr>
          <a:xfrm>
            <a:off x="4391980" y="4751278"/>
            <a:ext cx="324036" cy="288032"/>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0" name="TextBox 19"/>
          <p:cNvSpPr txBox="1"/>
          <p:nvPr/>
        </p:nvSpPr>
        <p:spPr>
          <a:xfrm>
            <a:off x="1763688" y="1268760"/>
            <a:ext cx="1944216" cy="1338828"/>
          </a:xfrm>
          <a:prstGeom prst="rect">
            <a:avLst/>
          </a:prstGeom>
          <a:noFill/>
        </p:spPr>
        <p:txBody>
          <a:bodyPr wrap="square" rtlCol="0">
            <a:spAutoFit/>
          </a:bodyPr>
          <a:lstStyle/>
          <a:p>
            <a:pPr>
              <a:lnSpc>
                <a:spcPct val="150000"/>
              </a:lnSpc>
            </a:pPr>
            <a:r>
              <a:rPr lang="en-US" altLang="zh-CN" dirty="0" smtClean="0">
                <a:solidFill>
                  <a:srgbClr val="7030A0"/>
                </a:solidFill>
                <a:latin typeface="微软雅黑" panose="020B0503020204020204" pitchFamily="34" charset="-122"/>
                <a:ea typeface="微软雅黑" panose="020B0503020204020204" pitchFamily="34" charset="-122"/>
              </a:rPr>
              <a:t>2D </a:t>
            </a:r>
            <a:r>
              <a:rPr lang="zh-CN" altLang="en-US" dirty="0" smtClean="0">
                <a:solidFill>
                  <a:srgbClr val="7030A0"/>
                </a:solidFill>
                <a:latin typeface="微软雅黑" panose="020B0503020204020204" pitchFamily="34" charset="-122"/>
                <a:ea typeface="微软雅黑" panose="020B0503020204020204" pitchFamily="34" charset="-122"/>
              </a:rPr>
              <a:t>定义</a:t>
            </a:r>
            <a:endParaRPr lang="en-US" altLang="zh-CN" dirty="0" smtClean="0">
              <a:solidFill>
                <a:srgbClr val="7030A0"/>
              </a:solidFill>
              <a:latin typeface="微软雅黑" panose="020B0503020204020204" pitchFamily="34" charset="-122"/>
              <a:ea typeface="微软雅黑" panose="020B0503020204020204" pitchFamily="34" charset="-122"/>
            </a:endParaRPr>
          </a:p>
          <a:p>
            <a:pPr>
              <a:lnSpc>
                <a:spcPct val="150000"/>
              </a:lnSpc>
            </a:pPr>
            <a:r>
              <a:rPr lang="en-US" altLang="zh-CN" dirty="0" smtClean="0">
                <a:solidFill>
                  <a:srgbClr val="7030A0"/>
                </a:solidFill>
                <a:latin typeface="微软雅黑" panose="020B0503020204020204" pitchFamily="34" charset="-122"/>
                <a:ea typeface="微软雅黑" panose="020B0503020204020204" pitchFamily="34" charset="-122"/>
              </a:rPr>
              <a:t>2D</a:t>
            </a:r>
            <a:r>
              <a:rPr lang="zh-CN" altLang="en-US" dirty="0" smtClean="0">
                <a:solidFill>
                  <a:srgbClr val="7030A0"/>
                </a:solidFill>
                <a:latin typeface="微软雅黑" panose="020B0503020204020204" pitchFamily="34" charset="-122"/>
                <a:ea typeface="微软雅黑" panose="020B0503020204020204" pitchFamily="34" charset="-122"/>
              </a:rPr>
              <a:t> 优势</a:t>
            </a:r>
            <a:endParaRPr lang="en-US" altLang="zh-CN" dirty="0" smtClean="0">
              <a:solidFill>
                <a:srgbClr val="7030A0"/>
              </a:solidFill>
              <a:latin typeface="微软雅黑" panose="020B0503020204020204" pitchFamily="34" charset="-122"/>
              <a:ea typeface="微软雅黑" panose="020B0503020204020204" pitchFamily="34" charset="-122"/>
            </a:endParaRPr>
          </a:p>
          <a:p>
            <a:pPr>
              <a:lnSpc>
                <a:spcPct val="150000"/>
              </a:lnSpc>
            </a:pPr>
            <a:r>
              <a:rPr lang="en-US" altLang="zh-CN" dirty="0" smtClean="0">
                <a:solidFill>
                  <a:srgbClr val="7030A0"/>
                </a:solidFill>
                <a:latin typeface="微软雅黑" panose="020B0503020204020204" pitchFamily="34" charset="-122"/>
                <a:ea typeface="微软雅黑" panose="020B0503020204020204" pitchFamily="34" charset="-122"/>
              </a:rPr>
              <a:t>2D </a:t>
            </a:r>
            <a:r>
              <a:rPr lang="zh-CN" altLang="en-US" dirty="0" smtClean="0">
                <a:solidFill>
                  <a:srgbClr val="7030A0"/>
                </a:solidFill>
                <a:latin typeface="微软雅黑" panose="020B0503020204020204" pitchFamily="34" charset="-122"/>
                <a:ea typeface="微软雅黑" panose="020B0503020204020204" pitchFamily="34" charset="-122"/>
              </a:rPr>
              <a:t>应用</a:t>
            </a:r>
            <a:endParaRPr lang="en-US" altLang="zh-CN" dirty="0" smtClean="0">
              <a:solidFill>
                <a:srgbClr val="7030A0"/>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6444208" y="1340768"/>
            <a:ext cx="1944216" cy="1338828"/>
          </a:xfrm>
          <a:prstGeom prst="rect">
            <a:avLst/>
          </a:prstGeom>
          <a:noFill/>
        </p:spPr>
        <p:txBody>
          <a:bodyPr wrap="square" rtlCol="0">
            <a:spAutoFit/>
          </a:bodyPr>
          <a:lstStyle/>
          <a:p>
            <a:pPr>
              <a:lnSpc>
                <a:spcPct val="150000"/>
              </a:lnSpc>
            </a:pPr>
            <a:r>
              <a:rPr lang="en-US" altLang="zh-CN" dirty="0" smtClean="0">
                <a:solidFill>
                  <a:srgbClr val="7030A0"/>
                </a:solidFill>
                <a:latin typeface="微软雅黑" panose="020B0503020204020204" pitchFamily="34" charset="-122"/>
                <a:ea typeface="微软雅黑" panose="020B0503020204020204" pitchFamily="34" charset="-122"/>
              </a:rPr>
              <a:t>TMD</a:t>
            </a:r>
          </a:p>
          <a:p>
            <a:pPr>
              <a:lnSpc>
                <a:spcPct val="150000"/>
              </a:lnSpc>
            </a:pPr>
            <a:r>
              <a:rPr lang="zh-CN" altLang="en-US" dirty="0" smtClean="0">
                <a:solidFill>
                  <a:srgbClr val="7030A0"/>
                </a:solidFill>
                <a:latin typeface="微软雅黑" panose="020B0503020204020204" pitchFamily="34" charset="-122"/>
                <a:ea typeface="微软雅黑" panose="020B0503020204020204" pitchFamily="34" charset="-122"/>
              </a:rPr>
              <a:t>光调制器</a:t>
            </a:r>
            <a:endParaRPr lang="en-US" altLang="zh-CN" dirty="0" smtClean="0">
              <a:solidFill>
                <a:srgbClr val="7030A0"/>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7030A0"/>
                </a:solidFill>
                <a:latin typeface="微软雅黑" panose="020B0503020204020204" pitchFamily="34" charset="-122"/>
                <a:ea typeface="微软雅黑" panose="020B0503020204020204" pitchFamily="34" charset="-122"/>
              </a:rPr>
              <a:t>等离激</a:t>
            </a:r>
            <a:r>
              <a:rPr lang="zh-CN" altLang="en-US" dirty="0" smtClean="0">
                <a:solidFill>
                  <a:srgbClr val="7030A0"/>
                </a:solidFill>
                <a:latin typeface="微软雅黑" panose="020B0503020204020204" pitchFamily="34" charset="-122"/>
                <a:ea typeface="微软雅黑" panose="020B0503020204020204" pitchFamily="34" charset="-122"/>
              </a:rPr>
              <a:t>元引入</a:t>
            </a:r>
            <a:endParaRPr lang="en-US" altLang="zh-CN" dirty="0" smtClean="0">
              <a:solidFill>
                <a:srgbClr val="7030A0"/>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2195736" y="3552055"/>
            <a:ext cx="1944216" cy="458908"/>
          </a:xfrm>
          <a:prstGeom prst="rect">
            <a:avLst/>
          </a:prstGeom>
          <a:noFill/>
        </p:spPr>
        <p:txBody>
          <a:bodyPr wrap="square" rtlCol="0">
            <a:spAutoFit/>
          </a:bodyPr>
          <a:lstStyle/>
          <a:p>
            <a:pPr>
              <a:lnSpc>
                <a:spcPct val="150000"/>
              </a:lnSpc>
            </a:pPr>
            <a:r>
              <a:rPr lang="en-US" altLang="zh-CN" dirty="0" smtClean="0">
                <a:solidFill>
                  <a:srgbClr val="0070C0"/>
                </a:solidFill>
                <a:latin typeface="微软雅黑" panose="020B0503020204020204" pitchFamily="34" charset="-122"/>
                <a:ea typeface="微软雅黑" panose="020B0503020204020204" pitchFamily="34" charset="-122"/>
              </a:rPr>
              <a:t>LSP </a:t>
            </a:r>
            <a:r>
              <a:rPr lang="zh-CN" altLang="en-US" dirty="0" smtClean="0">
                <a:solidFill>
                  <a:srgbClr val="0070C0"/>
                </a:solidFill>
                <a:latin typeface="微软雅黑" panose="020B0503020204020204" pitchFamily="34" charset="-122"/>
                <a:ea typeface="微软雅黑" panose="020B0503020204020204" pitchFamily="34" charset="-122"/>
              </a:rPr>
              <a:t>原理</a:t>
            </a:r>
            <a:endParaRPr lang="en-US" altLang="zh-CN" dirty="0" smtClean="0">
              <a:solidFill>
                <a:srgbClr val="0070C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6084168" y="3573016"/>
            <a:ext cx="1944216" cy="458908"/>
          </a:xfrm>
          <a:prstGeom prst="rect">
            <a:avLst/>
          </a:prstGeom>
          <a:noFill/>
        </p:spPr>
        <p:txBody>
          <a:bodyPr wrap="square" rtlCol="0">
            <a:spAutoFit/>
          </a:bodyPr>
          <a:lstStyle/>
          <a:p>
            <a:pPr>
              <a:lnSpc>
                <a:spcPct val="150000"/>
              </a:lnSpc>
            </a:pPr>
            <a:r>
              <a:rPr lang="zh-CN" altLang="en-US" dirty="0" smtClean="0">
                <a:solidFill>
                  <a:srgbClr val="0070C0"/>
                </a:solidFill>
                <a:latin typeface="微软雅黑" panose="020B0503020204020204" pitchFamily="34" charset="-122"/>
                <a:ea typeface="微软雅黑" panose="020B0503020204020204" pitchFamily="34" charset="-122"/>
              </a:rPr>
              <a:t>强激子</a:t>
            </a:r>
            <a:endParaRPr lang="en-US" altLang="zh-CN" dirty="0" smtClean="0">
              <a:solidFill>
                <a:srgbClr val="0070C0"/>
              </a:solidFill>
              <a:latin typeface="微软雅黑" panose="020B0503020204020204" pitchFamily="34" charset="-122"/>
              <a:ea typeface="微软雅黑" panose="020B0503020204020204" pitchFamily="34" charset="-122"/>
            </a:endParaRPr>
          </a:p>
        </p:txBody>
      </p:sp>
      <p:cxnSp>
        <p:nvCxnSpPr>
          <p:cNvPr id="37" name="直接连接符 36"/>
          <p:cNvCxnSpPr/>
          <p:nvPr/>
        </p:nvCxnSpPr>
        <p:spPr>
          <a:xfrm flipV="1">
            <a:off x="3059832" y="1399814"/>
            <a:ext cx="0" cy="1207774"/>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40" name="直接连接符 39"/>
          <p:cNvCxnSpPr/>
          <p:nvPr/>
        </p:nvCxnSpPr>
        <p:spPr>
          <a:xfrm flipV="1">
            <a:off x="6192180" y="1406295"/>
            <a:ext cx="0" cy="1207774"/>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41" name="矩形 40"/>
          <p:cNvSpPr/>
          <p:nvPr/>
        </p:nvSpPr>
        <p:spPr>
          <a:xfrm>
            <a:off x="341972" y="4771018"/>
            <a:ext cx="2285811" cy="1754326"/>
          </a:xfrm>
          <a:prstGeom prst="rect">
            <a:avLst/>
          </a:prstGeom>
        </p:spPr>
        <p:txBody>
          <a:bodyPr wrap="square">
            <a:spAutoFit/>
          </a:bodyPr>
          <a:lstStyle/>
          <a:p>
            <a:pPr>
              <a:lnSpc>
                <a:spcPct val="150000"/>
              </a:lnSpc>
              <a:spcBef>
                <a:spcPct val="0"/>
              </a:spcBef>
            </a:pP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MoS</a:t>
            </a:r>
            <a:r>
              <a:rPr lang="en-US" altLang="zh-CN" baseline="-25000" dirty="0" smtClean="0">
                <a:latin typeface="华文楷体" panose="02010600040101010101" pitchFamily="2" charset="-122"/>
                <a:ea typeface="华文楷体" panose="02010600040101010101" pitchFamily="2" charset="-122"/>
                <a:cs typeface="Times New Roman" panose="02020603050405020304" pitchFamily="18" charset="0"/>
              </a:rPr>
              <a:t>2</a:t>
            </a:r>
            <a:r>
              <a:rPr lang="zh-CN" altLang="en-US" dirty="0" smtClean="0">
                <a:latin typeface="华文楷体" panose="02010600040101010101" pitchFamily="2" charset="-122"/>
                <a:ea typeface="华文楷体" panose="02010600040101010101" pitchFamily="2" charset="-122"/>
                <a:cs typeface="Times New Roman" panose="02020603050405020304" pitchFamily="18" charset="0"/>
              </a:rPr>
              <a:t>上</a:t>
            </a:r>
            <a:r>
              <a:rPr lang="en-US" altLang="zh-CN" dirty="0" smtClean="0">
                <a:latin typeface="华文楷体" panose="02010600040101010101" pitchFamily="2" charset="-122"/>
                <a:ea typeface="华文楷体" panose="02010600040101010101" pitchFamily="2" charset="-122"/>
                <a:cs typeface="Times New Roman" panose="02020603050405020304" pitchFamily="18" charset="0"/>
              </a:rPr>
              <a:t>Au LSP</a:t>
            </a:r>
          </a:p>
          <a:p>
            <a:pPr>
              <a:lnSpc>
                <a:spcPct val="150000"/>
              </a:lnSpc>
              <a:spcBef>
                <a:spcPct val="0"/>
              </a:spcBef>
            </a:pPr>
            <a:r>
              <a:rPr lang="zh-CN" altLang="en-US" dirty="0" smtClean="0">
                <a:latin typeface="华文楷体" panose="02010600040101010101" pitchFamily="2" charset="-122"/>
                <a:ea typeface="华文楷体" panose="02010600040101010101" pitchFamily="2" charset="-122"/>
                <a:cs typeface="Times New Roman" panose="02020603050405020304" pitchFamily="18" charset="0"/>
              </a:rPr>
              <a:t>诱发</a:t>
            </a:r>
            <a:r>
              <a:rPr lang="zh-CN" altLang="en-US" dirty="0">
                <a:latin typeface="华文楷体" panose="02010600040101010101" pitchFamily="2" charset="-122"/>
                <a:ea typeface="华文楷体" panose="02010600040101010101" pitchFamily="2" charset="-122"/>
                <a:cs typeface="Times New Roman" panose="02020603050405020304" pitchFamily="18" charset="0"/>
              </a:rPr>
              <a:t>热电子</a:t>
            </a:r>
            <a:r>
              <a:rPr lang="zh-CN" altLang="en-US" dirty="0" smtClean="0">
                <a:latin typeface="华文楷体" panose="02010600040101010101" pitchFamily="2" charset="-122"/>
                <a:ea typeface="华文楷体" panose="02010600040101010101" pitchFamily="2" charset="-122"/>
                <a:cs typeface="Times New Roman" panose="02020603050405020304" pitchFamily="18" charset="0"/>
              </a:rPr>
              <a:t>注入</a:t>
            </a:r>
            <a:endParaRPr lang="en-US" altLang="zh-CN" dirty="0" smtClean="0">
              <a:latin typeface="华文楷体" panose="02010600040101010101" pitchFamily="2" charset="-122"/>
              <a:ea typeface="华文楷体" panose="02010600040101010101" pitchFamily="2" charset="-122"/>
              <a:cs typeface="Times New Roman" panose="02020603050405020304" pitchFamily="18" charset="0"/>
            </a:endParaRPr>
          </a:p>
          <a:p>
            <a:pPr>
              <a:lnSpc>
                <a:spcPct val="150000"/>
              </a:lnSpc>
              <a:spcBef>
                <a:spcPct val="0"/>
              </a:spcBef>
            </a:pPr>
            <a:r>
              <a:rPr lang="zh-CN" altLang="en-US" dirty="0" smtClean="0">
                <a:latin typeface="华文楷体" panose="02010600040101010101" pitchFamily="2" charset="-122"/>
                <a:ea typeface="华文楷体" panose="02010600040101010101" pitchFamily="2" charset="-122"/>
                <a:cs typeface="Times New Roman" panose="02020603050405020304" pitchFamily="18" charset="0"/>
              </a:rPr>
              <a:t>激子</a:t>
            </a:r>
            <a:r>
              <a:rPr lang="zh-CN" altLang="en-US" dirty="0">
                <a:latin typeface="华文楷体" panose="02010600040101010101" pitchFamily="2" charset="-122"/>
                <a:ea typeface="华文楷体" panose="02010600040101010101" pitchFamily="2" charset="-122"/>
                <a:cs typeface="Times New Roman" panose="02020603050405020304" pitchFamily="18" charset="0"/>
              </a:rPr>
              <a:t>束缚能的有效光</a:t>
            </a:r>
            <a:r>
              <a:rPr lang="zh-CN" altLang="en-US" dirty="0" smtClean="0">
                <a:latin typeface="华文楷体" panose="02010600040101010101" pitchFamily="2" charset="-122"/>
                <a:ea typeface="华文楷体" panose="02010600040101010101" pitchFamily="2" charset="-122"/>
                <a:cs typeface="Times New Roman" panose="02020603050405020304" pitchFamily="18" charset="0"/>
              </a:rPr>
              <a:t>控，吸收发光谱红移</a:t>
            </a:r>
            <a:endParaRPr lang="en-US" altLang="zh-CN" dirty="0">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42" name="矩形 41"/>
          <p:cNvSpPr/>
          <p:nvPr/>
        </p:nvSpPr>
        <p:spPr>
          <a:xfrm>
            <a:off x="6408712" y="4712437"/>
            <a:ext cx="2771800" cy="1714765"/>
          </a:xfrm>
          <a:prstGeom prst="rect">
            <a:avLst/>
          </a:prstGeom>
        </p:spPr>
        <p:txBody>
          <a:bodyPr wrap="square">
            <a:spAutoFit/>
          </a:bodyPr>
          <a:lstStyle/>
          <a:p>
            <a:pPr>
              <a:lnSpc>
                <a:spcPct val="150000"/>
              </a:lnSpc>
            </a:pPr>
            <a:r>
              <a:rPr lang="zh-CN" altLang="en-US" dirty="0" smtClean="0">
                <a:latin typeface="华文楷体" panose="02010600040101010101" pitchFamily="2" charset="-122"/>
                <a:ea typeface="华文楷体" panose="02010600040101010101" pitchFamily="2" charset="-122"/>
              </a:rPr>
              <a:t>栅压调控</a:t>
            </a:r>
            <a:r>
              <a:rPr lang="en-US" altLang="zh-CN" dirty="0" smtClean="0">
                <a:latin typeface="华文楷体" panose="02010600040101010101" pitchFamily="2" charset="-122"/>
                <a:ea typeface="华文楷体" panose="02010600040101010101" pitchFamily="2" charset="-122"/>
              </a:rPr>
              <a:t>Au</a:t>
            </a:r>
            <a:r>
              <a:rPr lang="zh-CN" altLang="en-US" dirty="0" smtClean="0">
                <a:latin typeface="华文楷体" panose="02010600040101010101" pitchFamily="2" charset="-122"/>
                <a:ea typeface="华文楷体" panose="02010600040101010101" pitchFamily="2" charset="-122"/>
              </a:rPr>
              <a:t>与</a:t>
            </a:r>
            <a:r>
              <a:rPr lang="en-US" altLang="zh-CN" dirty="0">
                <a:latin typeface="华文楷体" panose="02010600040101010101" pitchFamily="2" charset="-122"/>
                <a:ea typeface="华文楷体" panose="02010600040101010101" pitchFamily="2" charset="-122"/>
              </a:rPr>
              <a:t>MoS</a:t>
            </a:r>
            <a:r>
              <a:rPr lang="en-US" altLang="zh-CN" baseline="-25000" dirty="0">
                <a:latin typeface="华文楷体" panose="02010600040101010101" pitchFamily="2" charset="-122"/>
                <a:ea typeface="华文楷体" panose="02010600040101010101" pitchFamily="2" charset="-122"/>
              </a:rPr>
              <a:t>2 </a:t>
            </a:r>
            <a:r>
              <a:rPr lang="en-US" altLang="zh-CN" baseline="-25000" dirty="0" smtClean="0">
                <a:latin typeface="华文楷体" panose="02010600040101010101" pitchFamily="2" charset="-122"/>
                <a:ea typeface="华文楷体" panose="02010600040101010101" pitchFamily="2" charset="-122"/>
              </a:rPr>
              <a:t> </a:t>
            </a:r>
            <a:r>
              <a:rPr lang="en-US" altLang="zh-CN" dirty="0" smtClean="0">
                <a:latin typeface="华文楷体" panose="02010600040101010101" pitchFamily="2" charset="-122"/>
                <a:ea typeface="华文楷体" panose="02010600040101010101" pitchFamily="2" charset="-122"/>
              </a:rPr>
              <a:t>Plasmon-exciton </a:t>
            </a:r>
            <a:r>
              <a:rPr lang="zh-CN" altLang="en-US" dirty="0" smtClean="0">
                <a:latin typeface="华文楷体" panose="02010600040101010101" pitchFamily="2" charset="-122"/>
                <a:ea typeface="华文楷体" panose="02010600040101010101" pitchFamily="2" charset="-122"/>
              </a:rPr>
              <a:t>法</a:t>
            </a:r>
            <a:r>
              <a:rPr lang="zh-CN" altLang="en-US" dirty="0">
                <a:latin typeface="华文楷体" panose="02010600040101010101" pitchFamily="2" charset="-122"/>
                <a:ea typeface="华文楷体" panose="02010600040101010101" pitchFamily="2" charset="-122"/>
              </a:rPr>
              <a:t>诺共振</a:t>
            </a:r>
            <a:r>
              <a:rPr lang="zh-CN" altLang="en-US" dirty="0" smtClean="0">
                <a:latin typeface="华文楷体" panose="02010600040101010101" pitchFamily="2" charset="-122"/>
                <a:ea typeface="华文楷体" panose="02010600040101010101" pitchFamily="2" charset="-122"/>
              </a:rPr>
              <a:t>，实现纳米</a:t>
            </a:r>
            <a:r>
              <a:rPr lang="zh-CN" altLang="en-US" dirty="0">
                <a:latin typeface="华文楷体" panose="02010600040101010101" pitchFamily="2" charset="-122"/>
                <a:ea typeface="华文楷体" panose="02010600040101010101" pitchFamily="2" charset="-122"/>
              </a:rPr>
              <a:t>尺寸的</a:t>
            </a:r>
            <a:r>
              <a:rPr lang="zh-CN" altLang="en-US" dirty="0" smtClean="0">
                <a:latin typeface="华文楷体" panose="02010600040101010101" pitchFamily="2" charset="-122"/>
                <a:ea typeface="华文楷体" panose="02010600040101010101" pitchFamily="2" charset="-122"/>
              </a:rPr>
              <a:t>电光调制；可反转光</a:t>
            </a:r>
            <a:r>
              <a:rPr lang="zh-CN" altLang="en-US" dirty="0">
                <a:latin typeface="华文楷体" panose="02010600040101010101" pitchFamily="2" charset="-122"/>
                <a:ea typeface="华文楷体" panose="02010600040101010101" pitchFamily="2" charset="-122"/>
              </a:rPr>
              <a:t>显示设备</a:t>
            </a:r>
            <a:r>
              <a:rPr lang="zh-CN" altLang="en-US" dirty="0" smtClean="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47192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16" presetClass="entr" presetSubtype="42"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Horizontal)">
                                      <p:cBhvr>
                                        <p:cTn id="10" dur="500"/>
                                        <p:tgtEl>
                                          <p:spTgt spid="37"/>
                                        </p:tgtEl>
                                      </p:cBhvr>
                                    </p:animEffect>
                                  </p:childTnLst>
                                </p:cTn>
                              </p:par>
                              <p:par>
                                <p:cTn id="11" presetID="16" presetClass="entr" presetSubtype="42"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outHorizontal)">
                                      <p:cBhvr>
                                        <p:cTn id="13" dur="500"/>
                                        <p:tgtEl>
                                          <p:spTgt spid="40"/>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outVertical)">
                                      <p:cBhvr>
                                        <p:cTn id="34" dur="500"/>
                                        <p:tgtEl>
                                          <p:spTgt spid="26"/>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randombar(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randombar(horizontal)">
                                      <p:cBhvr>
                                        <p:cTn id="57" dur="500"/>
                                        <p:tgtEl>
                                          <p:spTgt spid="41"/>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randombar(horizontal)">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16" grpId="0" animBg="1"/>
      <p:bldP spid="17" grpId="0" animBg="1"/>
      <p:bldP spid="20" grpId="0"/>
      <p:bldP spid="23" grpId="0"/>
      <p:bldP spid="24" grpId="0"/>
      <p:bldP spid="25" grpId="0"/>
      <p:bldP spid="41" grpId="0"/>
      <p:bldP spid="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a:t>
            </a:r>
            <a:r>
              <a:rPr lang="en-US" altLang="zh-CN" sz="3200" dirty="0" smtClean="0">
                <a:solidFill>
                  <a:srgbClr val="C00000"/>
                </a:solidFill>
              </a:rPr>
              <a:t>V:  Further Discussion</a:t>
            </a:r>
            <a:endParaRPr lang="zh-CN" altLang="en-US" sz="3200" dirty="0">
              <a:solidFill>
                <a:prstClr val="black"/>
              </a:solidFill>
              <a:latin typeface="微软雅黑 Light" panose="020B0502040204020203" pitchFamily="34" charset="-122"/>
            </a:endParaRPr>
          </a:p>
        </p:txBody>
      </p:sp>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33</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pic>
        <p:nvPicPr>
          <p:cNvPr id="7"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6" y="188640"/>
            <a:ext cx="1061888" cy="1050400"/>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75154"/>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7"/>
          <p:cNvSpPr>
            <a:spLocks noGrp="1"/>
          </p:cNvSpPr>
          <p:nvPr>
            <p:ph type="sldNum" sz="quarter" idx="12"/>
          </p:nvPr>
        </p:nvSpPr>
        <p:spPr>
          <a:xfrm>
            <a:off x="7010400" y="6491792"/>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34</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11" name="矩形 10"/>
          <p:cNvSpPr/>
          <p:nvPr/>
        </p:nvSpPr>
        <p:spPr>
          <a:xfrm>
            <a:off x="539552" y="188640"/>
            <a:ext cx="6355566" cy="983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C00000"/>
                </a:solidFill>
              </a:rPr>
              <a:t>Part </a:t>
            </a:r>
            <a:r>
              <a:rPr lang="en-US" altLang="zh-CN" sz="2800" dirty="0" smtClean="0">
                <a:solidFill>
                  <a:srgbClr val="C00000"/>
                </a:solidFill>
              </a:rPr>
              <a:t>V:  </a:t>
            </a:r>
            <a:r>
              <a:rPr lang="en-US" altLang="zh-CN" sz="2800" dirty="0">
                <a:solidFill>
                  <a:srgbClr val="C00000"/>
                </a:solidFill>
              </a:rPr>
              <a:t>Further Discussion</a:t>
            </a:r>
            <a:endParaRPr lang="zh-CN" altLang="en-US" sz="2800" dirty="0">
              <a:solidFill>
                <a:prstClr val="black"/>
              </a:solidFill>
              <a:latin typeface="微软雅黑 Light" panose="020B0502040204020203" pitchFamily="34" charset="-122"/>
            </a:endParaRPr>
          </a:p>
        </p:txBody>
      </p:sp>
      <p:sp>
        <p:nvSpPr>
          <p:cNvPr id="2" name="矩形 1"/>
          <p:cNvSpPr/>
          <p:nvPr/>
        </p:nvSpPr>
        <p:spPr>
          <a:xfrm>
            <a:off x="899592" y="1597654"/>
            <a:ext cx="6912768" cy="1111266"/>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dirty="0" smtClean="0">
                <a:solidFill>
                  <a:schemeClr val="tx1">
                    <a:lumMod val="95000"/>
                    <a:lumOff val="5000"/>
                  </a:schemeClr>
                </a:solidFill>
                <a:latin typeface="方正舒体" panose="02010601030101010101" pitchFamily="2" charset="-122"/>
                <a:ea typeface="方正舒体" panose="02010601030101010101" pitchFamily="2" charset="-122"/>
              </a:rPr>
              <a:t>Au</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膜与</a:t>
            </a:r>
            <a:r>
              <a:rPr lang="en-US" altLang="zh-CN" sz="2400" dirty="0" smtClean="0">
                <a:solidFill>
                  <a:schemeClr val="tx1">
                    <a:lumMod val="95000"/>
                    <a:lumOff val="5000"/>
                  </a:schemeClr>
                </a:solidFill>
                <a:latin typeface="方正舒体" panose="02010601030101010101" pitchFamily="2" charset="-122"/>
                <a:ea typeface="方正舒体" panose="02010601030101010101" pitchFamily="2" charset="-122"/>
              </a:rPr>
              <a:t>MoS</a:t>
            </a:r>
            <a:r>
              <a:rPr lang="en-US" altLang="zh-CN" sz="2400" baseline="-25000" dirty="0" smtClean="0">
                <a:solidFill>
                  <a:schemeClr val="tx1">
                    <a:lumMod val="95000"/>
                    <a:lumOff val="5000"/>
                  </a:schemeClr>
                </a:solidFill>
                <a:latin typeface="方正舒体" panose="02010601030101010101" pitchFamily="2" charset="-122"/>
                <a:ea typeface="方正舒体" panose="02010601030101010101" pitchFamily="2" charset="-122"/>
              </a:rPr>
              <a:t>2</a:t>
            </a: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的</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相互作用有何特点？是否也可实现控制</a:t>
            </a: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a:t>
            </a:r>
            <a:endParaRPr lang="en-US" altLang="zh-CN" sz="2400" dirty="0" smtClean="0">
              <a:solidFill>
                <a:schemeClr val="tx1">
                  <a:lumMod val="95000"/>
                  <a:lumOff val="5000"/>
                </a:schemeClr>
              </a:solidFill>
              <a:latin typeface="方正舒体" panose="02010601030101010101" pitchFamily="2" charset="-122"/>
              <a:ea typeface="方正舒体" panose="02010601030101010101" pitchFamily="2" charset="-122"/>
            </a:endParaRPr>
          </a:p>
        </p:txBody>
      </p:sp>
      <p:sp>
        <p:nvSpPr>
          <p:cNvPr id="5" name="矩形 4"/>
          <p:cNvSpPr/>
          <p:nvPr/>
        </p:nvSpPr>
        <p:spPr>
          <a:xfrm>
            <a:off x="907976" y="3140968"/>
            <a:ext cx="6912768" cy="1111266"/>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构建</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球形的二维材料（类似足球烯） ，包围金属纳米</a:t>
            </a: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球？</a:t>
            </a:r>
            <a:endParaRPr lang="en-US" altLang="zh-CN" sz="2400" dirty="0" smtClean="0">
              <a:solidFill>
                <a:schemeClr val="tx1">
                  <a:lumMod val="95000"/>
                  <a:lumOff val="5000"/>
                </a:schemeClr>
              </a:solidFill>
              <a:latin typeface="方正舒体" panose="02010601030101010101" pitchFamily="2" charset="-122"/>
              <a:ea typeface="方正舒体" panose="02010601030101010101" pitchFamily="2" charset="-122"/>
            </a:endParaRPr>
          </a:p>
        </p:txBody>
      </p:sp>
      <p:sp>
        <p:nvSpPr>
          <p:cNvPr id="6" name="矩形 5"/>
          <p:cNvSpPr/>
          <p:nvPr/>
        </p:nvSpPr>
        <p:spPr>
          <a:xfrm>
            <a:off x="899592" y="4725144"/>
            <a:ext cx="6912768" cy="1111266"/>
          </a:xfrm>
          <a:prstGeom prst="rect">
            <a:avLst/>
          </a:prstGeom>
        </p:spPr>
        <p:txBody>
          <a:bodyPr wrap="square">
            <a:spAutoFit/>
          </a:bodyPr>
          <a:lstStyle/>
          <a:p>
            <a:pPr marL="342900" indent="-342900">
              <a:lnSpc>
                <a:spcPct val="150000"/>
              </a:lnSpc>
              <a:buFont typeface="Arial" panose="020B0604020202020204" pitchFamily="34" charset="0"/>
              <a:buChar char="•"/>
            </a:pP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在</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其他的半导体</a:t>
            </a:r>
            <a:r>
              <a:rPr lang="en-US" altLang="zh-CN" sz="2400" dirty="0">
                <a:solidFill>
                  <a:schemeClr val="tx1">
                    <a:lumMod val="95000"/>
                    <a:lumOff val="5000"/>
                  </a:schemeClr>
                </a:solidFill>
                <a:latin typeface="方正舒体" panose="02010601030101010101" pitchFamily="2" charset="-122"/>
                <a:ea typeface="方正舒体" panose="02010601030101010101" pitchFamily="2" charset="-122"/>
              </a:rPr>
              <a:t>-</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金属颗粒系统</a:t>
            </a: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中可将</a:t>
            </a:r>
            <a:r>
              <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rPr>
              <a:t>波段推到紫外，</a:t>
            </a:r>
            <a:r>
              <a:rPr lang="zh-CN" altLang="en-US" sz="2400" dirty="0" smtClean="0">
                <a:solidFill>
                  <a:schemeClr val="tx1">
                    <a:lumMod val="95000"/>
                    <a:lumOff val="5000"/>
                  </a:schemeClr>
                </a:solidFill>
                <a:latin typeface="方正舒体" panose="02010601030101010101" pitchFamily="2" charset="-122"/>
                <a:ea typeface="方正舒体" panose="02010601030101010101" pitchFamily="2" charset="-122"/>
              </a:rPr>
              <a:t>红外研究类似现象</a:t>
            </a:r>
            <a:endParaRPr lang="zh-CN" altLang="en-US" sz="2400" dirty="0">
              <a:solidFill>
                <a:schemeClr val="tx1">
                  <a:lumMod val="95000"/>
                  <a:lumOff val="5000"/>
                </a:schemeClr>
              </a:solidFill>
              <a:latin typeface="方正舒体" panose="02010601030101010101" pitchFamily="2" charset="-122"/>
              <a:ea typeface="方正舒体" panose="02010601030101010101" pitchFamily="2" charset="-122"/>
            </a:endParaRPr>
          </a:p>
        </p:txBody>
      </p:sp>
    </p:spTree>
    <p:extLst>
      <p:ext uri="{BB962C8B-B14F-4D97-AF65-F5344CB8AC3E}">
        <p14:creationId xmlns:p14="http://schemas.microsoft.com/office/powerpoint/2010/main" val="138451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flipV="1">
            <a:off x="0" y="4254501"/>
            <a:ext cx="8986528" cy="54581"/>
          </a:xfrm>
          <a:prstGeom prst="rect">
            <a:avLst/>
          </a:prstGeom>
          <a:gradFill>
            <a:gsLst>
              <a:gs pos="16250">
                <a:srgbClr val="FFE7E8"/>
              </a:gs>
              <a:gs pos="33000">
                <a:srgbClr val="CC99FF"/>
              </a:gs>
              <a:gs pos="68000">
                <a:srgbClr val="002060"/>
              </a:gs>
            </a:gsLst>
            <a:lin ang="10800000" scaled="0"/>
          </a:gradFill>
          <a:ln>
            <a:noFill/>
          </a:ln>
          <a:effectLst>
            <a:reflection blurRad="6350" stA="50000" endA="300" endPos="9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611560" y="3456633"/>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a:t>
            </a:r>
            <a:r>
              <a:rPr lang="en-US" altLang="zh-CN" sz="3200" dirty="0" smtClean="0">
                <a:solidFill>
                  <a:srgbClr val="C00000"/>
                </a:solidFill>
              </a:rPr>
              <a:t>VI:  Our Team</a:t>
            </a:r>
            <a:r>
              <a:rPr lang="zh-CN" altLang="en-US" sz="3200" dirty="0" smtClean="0">
                <a:solidFill>
                  <a:srgbClr val="C00000"/>
                </a:solidFill>
              </a:rPr>
              <a:t>！</a:t>
            </a:r>
            <a:endParaRPr lang="zh-CN" altLang="en-US" sz="3200" dirty="0">
              <a:solidFill>
                <a:prstClr val="black"/>
              </a:solidFill>
              <a:latin typeface="微软雅黑 Light" panose="020B0502040204020203" pitchFamily="34" charset="-122"/>
            </a:endParaRPr>
          </a:p>
        </p:txBody>
      </p:sp>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35</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pic>
        <p:nvPicPr>
          <p:cNvPr id="7" name="Picture 2" descr="https://ss0.bdstatic.com/94oJfD_bAAcT8t7mm9GUKT-xh_/timg?image&amp;quality=100&amp;size=b4000_4000&amp;sec=1507537308&amp;di=667ee3203a45703844c202b758c2ee49&amp;src=http://www.138top.com/UploadFiles/2012-03/admin/2012030901192586182.jpg"/>
          <p:cNvPicPr>
            <a:picLocks noChangeAspect="1" noChangeArrowheads="1"/>
          </p:cNvPicPr>
          <p:nvPr/>
        </p:nvPicPr>
        <p:blipFill rotWithShape="1">
          <a:blip r:embed="rId2">
            <a:extLst>
              <a:ext uri="{28A0092B-C50C-407E-A947-70E740481C1C}">
                <a14:useLocalDpi xmlns:a14="http://schemas.microsoft.com/office/drawing/2010/main" val="0"/>
              </a:ext>
            </a:extLst>
          </a:blip>
          <a:srcRect l="28550" t="9722" r="25433" b="46603"/>
          <a:stretch/>
        </p:blipFill>
        <p:spPr bwMode="auto">
          <a:xfrm>
            <a:off x="7956376" y="188640"/>
            <a:ext cx="1061888" cy="1050400"/>
          </a:xfrm>
          <a:prstGeom prst="ellipse">
            <a:avLst/>
          </a:prstGeom>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969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542" t="24612" r="33814"/>
          <a:stretch/>
        </p:blipFill>
        <p:spPr bwMode="auto">
          <a:xfrm>
            <a:off x="324792" y="1367670"/>
            <a:ext cx="4127983" cy="547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灯片编号占位符 7"/>
          <p:cNvSpPr>
            <a:spLocks noGrp="1"/>
          </p:cNvSpPr>
          <p:nvPr>
            <p:ph type="sldNum" sz="quarter" idx="12"/>
          </p:nvPr>
        </p:nvSpPr>
        <p:spPr>
          <a:xfrm>
            <a:off x="7010400" y="6491792"/>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36</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11" name="矩形 10"/>
          <p:cNvSpPr/>
          <p:nvPr/>
        </p:nvSpPr>
        <p:spPr>
          <a:xfrm>
            <a:off x="539552" y="188640"/>
            <a:ext cx="6355566" cy="983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3600" dirty="0">
                <a:solidFill>
                  <a:srgbClr val="FF0066"/>
                </a:solidFill>
                <a:latin typeface="隶书" panose="02010509060101010101" pitchFamily="49" charset="-122"/>
                <a:ea typeface="隶书" panose="02010509060101010101" pitchFamily="49" charset="-122"/>
                <a:cs typeface="Times New Roman" panose="02020603050405020304" pitchFamily="18" charset="0"/>
              </a:rPr>
              <a:t>峰锋呓“轰” 队</a:t>
            </a:r>
            <a:endParaRPr lang="en-US" altLang="zh-CN" sz="3600" dirty="0">
              <a:solidFill>
                <a:srgbClr val="FF0066"/>
              </a:solidFill>
              <a:latin typeface="隶书" panose="02010509060101010101" pitchFamily="49" charset="-122"/>
              <a:ea typeface="隶书" panose="02010509060101010101" pitchFamily="49" charset="-122"/>
              <a:cs typeface="Times New Roman" panose="02020603050405020304"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4539" r="5883"/>
          <a:stretch/>
        </p:blipFill>
        <p:spPr>
          <a:xfrm>
            <a:off x="4515459" y="1358966"/>
            <a:ext cx="4460325" cy="5480985"/>
          </a:xfrm>
          <a:prstGeom prst="rect">
            <a:avLst/>
          </a:prstGeom>
        </p:spPr>
      </p:pic>
      <p:sp>
        <p:nvSpPr>
          <p:cNvPr id="3" name="矩形 2"/>
          <p:cNvSpPr/>
          <p:nvPr/>
        </p:nvSpPr>
        <p:spPr>
          <a:xfrm>
            <a:off x="395536" y="1268760"/>
            <a:ext cx="2198038" cy="830997"/>
          </a:xfrm>
          <a:prstGeom prst="rect">
            <a:avLst/>
          </a:prstGeom>
        </p:spPr>
        <p:txBody>
          <a:bodyPr wrap="none">
            <a:spAutoFit/>
          </a:bodyPr>
          <a:lstStyle/>
          <a:p>
            <a:r>
              <a:rPr lang="zh-CN" alt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方正舒体" panose="02010601030101010101" pitchFamily="2" charset="-122"/>
                <a:ea typeface="方正舒体" panose="02010601030101010101" pitchFamily="2" charset="-122"/>
                <a:cs typeface="Times New Roman" panose="02020603050405020304" pitchFamily="18" charset="0"/>
              </a:rPr>
              <a:t>刘</a:t>
            </a:r>
            <a:r>
              <a:rPr lang="zh-CN" alt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方正舒体" panose="02010601030101010101" pitchFamily="2" charset="-122"/>
                <a:ea typeface="方正舒体" panose="02010601030101010101" pitchFamily="2" charset="-122"/>
                <a:cs typeface="Times New Roman" panose="02020603050405020304" pitchFamily="18" charset="0"/>
              </a:rPr>
              <a:t>上锋 </a:t>
            </a:r>
            <a:endParaRPr lang="zh-CN" alt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方正舒体" panose="02010601030101010101" pitchFamily="2" charset="-122"/>
              <a:ea typeface="方正舒体" panose="02010601030101010101" pitchFamily="2" charset="-122"/>
            </a:endParaRPr>
          </a:p>
        </p:txBody>
      </p:sp>
      <p:sp>
        <p:nvSpPr>
          <p:cNvPr id="4" name="矩形 3"/>
          <p:cNvSpPr/>
          <p:nvPr/>
        </p:nvSpPr>
        <p:spPr>
          <a:xfrm>
            <a:off x="6745621" y="5517232"/>
            <a:ext cx="2223686" cy="830997"/>
          </a:xfrm>
          <a:prstGeom prst="rect">
            <a:avLst/>
          </a:prstGeom>
        </p:spPr>
        <p:txBody>
          <a:bodyPr wrap="none">
            <a:spAutoFit/>
          </a:bodyPr>
          <a:lstStyle/>
          <a:p>
            <a:r>
              <a:rPr lang="zh-CN" altLang="en-US"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方正舒体" panose="02010601030101010101" pitchFamily="2" charset="-122"/>
                <a:ea typeface="方正舒体" panose="02010601030101010101" pitchFamily="2" charset="-122"/>
                <a:cs typeface="Times New Roman" panose="02020603050405020304" pitchFamily="18" charset="0"/>
              </a:rPr>
              <a:t>张修瑜 </a:t>
            </a:r>
            <a:endParaRPr lang="zh-CN" altLang="en-US"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方正舒体" panose="02010601030101010101" pitchFamily="2" charset="-122"/>
              <a:ea typeface="方正舒体" panose="02010601030101010101" pitchFamily="2" charset="-122"/>
            </a:endParaRPr>
          </a:p>
        </p:txBody>
      </p:sp>
    </p:spTree>
    <p:extLst>
      <p:ext uri="{BB962C8B-B14F-4D97-AF65-F5344CB8AC3E}">
        <p14:creationId xmlns:p14="http://schemas.microsoft.com/office/powerpoint/2010/main" val="41485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7"/>
          <p:cNvSpPr>
            <a:spLocks noGrp="1"/>
          </p:cNvSpPr>
          <p:nvPr>
            <p:ph type="sldNum" sz="quarter" idx="12"/>
          </p:nvPr>
        </p:nvSpPr>
        <p:spPr>
          <a:xfrm>
            <a:off x="7010400" y="6491792"/>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37</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11" name="矩形 10"/>
          <p:cNvSpPr/>
          <p:nvPr/>
        </p:nvSpPr>
        <p:spPr>
          <a:xfrm>
            <a:off x="539552" y="188640"/>
            <a:ext cx="6355566" cy="983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3600" dirty="0">
                <a:solidFill>
                  <a:srgbClr val="FF0066"/>
                </a:solidFill>
                <a:latin typeface="隶书" panose="02010509060101010101" pitchFamily="49" charset="-122"/>
                <a:ea typeface="隶书" panose="02010509060101010101" pitchFamily="49" charset="-122"/>
                <a:cs typeface="Times New Roman" panose="02020603050405020304" pitchFamily="18" charset="0"/>
              </a:rPr>
              <a:t>峰锋呓“轰” 队</a:t>
            </a:r>
            <a:endParaRPr lang="en-US" altLang="zh-CN" sz="3600" dirty="0">
              <a:solidFill>
                <a:srgbClr val="FF0066"/>
              </a:solidFill>
              <a:latin typeface="隶书" panose="02010509060101010101" pitchFamily="49" charset="-122"/>
              <a:ea typeface="隶书" panose="02010509060101010101" pitchFamily="49" charset="-122"/>
              <a:cs typeface="Times New Roman" panose="02020603050405020304" pitchFamily="18"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53828"/>
            <a:ext cx="4169661" cy="555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79512" y="5118283"/>
            <a:ext cx="2031325"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zh-CN" alt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楷体" panose="02010600040101010101" pitchFamily="2" charset="-122"/>
                <a:ea typeface="华文楷体" panose="02010600040101010101" pitchFamily="2" charset="-122"/>
                <a:cs typeface="Times New Roman" panose="02020603050405020304" pitchFamily="18" charset="0"/>
              </a:rPr>
              <a:t>魏嘉琪</a:t>
            </a:r>
            <a:endParaRPr lang="zh-CN" alt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华文楷体" panose="02010600040101010101" pitchFamily="2" charset="-122"/>
              <a:ea typeface="华文楷体" panose="02010600040101010101" pitchFamily="2" charset="-122"/>
            </a:endParaRPr>
          </a:p>
        </p:txBody>
      </p:sp>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04" t="15340" r="8541" b="1004"/>
          <a:stretch/>
        </p:blipFill>
        <p:spPr bwMode="auto">
          <a:xfrm>
            <a:off x="4640255" y="1243534"/>
            <a:ext cx="4252225" cy="556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6621997" y="1692019"/>
            <a:ext cx="2031325"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zh-CN" altLang="en-US" sz="4800" b="1" dirty="0">
                <a:ln w="11430"/>
                <a:solidFill>
                  <a:srgbClr val="FF6600"/>
                </a:solidFill>
                <a:effectLst>
                  <a:outerShdw blurRad="50800" dist="39000" dir="5460000" algn="tl">
                    <a:srgbClr val="000000">
                      <a:alpha val="38000"/>
                    </a:srgbClr>
                  </a:outerShdw>
                </a:effectLst>
                <a:latin typeface="华文楷体" panose="02010600040101010101" pitchFamily="2" charset="-122"/>
                <a:ea typeface="华文楷体" panose="02010600040101010101" pitchFamily="2" charset="-122"/>
                <a:cs typeface="Times New Roman" panose="02020603050405020304" pitchFamily="18" charset="0"/>
              </a:rPr>
              <a:t>邓妙怡</a:t>
            </a:r>
            <a:endParaRPr lang="zh-CN" altLang="en-US" sz="4800" b="1" dirty="0">
              <a:ln w="11430"/>
              <a:solidFill>
                <a:srgbClr val="FF6600"/>
              </a:solidFill>
              <a:effectLst>
                <a:outerShdw blurRad="50800" dist="39000" dir="5460000" algn="tl">
                  <a:srgbClr val="000000">
                    <a:alpha val="38000"/>
                  </a:srgbClr>
                </a:outerShdw>
              </a:effectLst>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11154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130622"/>
            <a:ext cx="3600400" cy="994122"/>
          </a:xfrm>
        </p:spPr>
        <p:txBody>
          <a:bodyPr>
            <a:normAutofit/>
          </a:bodyPr>
          <a:lstStyle/>
          <a:p>
            <a:r>
              <a:rPr lang="en-US" altLang="zh-CN" dirty="0" smtClean="0">
                <a:solidFill>
                  <a:srgbClr val="C00000"/>
                </a:solidFill>
              </a:rPr>
              <a:t>References</a:t>
            </a:r>
            <a:endParaRPr lang="zh-CN" altLang="en-US" dirty="0">
              <a:solidFill>
                <a:srgbClr val="C00000"/>
              </a:solidFill>
            </a:endParaRPr>
          </a:p>
        </p:txBody>
      </p:sp>
      <p:sp>
        <p:nvSpPr>
          <p:cNvPr id="3" name="内容占位符 2"/>
          <p:cNvSpPr>
            <a:spLocks noGrp="1"/>
          </p:cNvSpPr>
          <p:nvPr>
            <p:ph idx="1"/>
          </p:nvPr>
        </p:nvSpPr>
        <p:spPr>
          <a:xfrm>
            <a:off x="467544" y="1412776"/>
            <a:ext cx="8229600" cy="6021288"/>
          </a:xfrm>
        </p:spPr>
        <p:txBody>
          <a:bodyPr>
            <a:normAutofit/>
          </a:bodyPr>
          <a:lstStyle/>
          <a:p>
            <a:pPr marL="0" indent="0">
              <a:buNone/>
            </a:pPr>
            <a:r>
              <a:rPr lang="en-US" altLang="zh-CN" sz="1600" dirty="0" smtClean="0"/>
              <a:t>[</a:t>
            </a:r>
            <a:r>
              <a:rPr lang="en-US" altLang="zh-CN" sz="1600" dirty="0"/>
              <a:t>1] Xia F, Wang H, Xiao D, et al. Two-dimensional material </a:t>
            </a:r>
            <a:r>
              <a:rPr lang="en-US" altLang="zh-CN" sz="1600" dirty="0" err="1"/>
              <a:t>nanophotonics</a:t>
            </a:r>
            <a:r>
              <a:rPr lang="en-US" altLang="zh-CN" sz="1600" dirty="0"/>
              <a:t>[J]. Nature Photonics, 2014, 8(12): 899-907.</a:t>
            </a:r>
          </a:p>
          <a:p>
            <a:pPr marL="0" indent="0">
              <a:buNone/>
            </a:pPr>
            <a:endParaRPr lang="en-US" altLang="zh-CN" sz="1600" dirty="0"/>
          </a:p>
          <a:p>
            <a:pPr marL="0" indent="0">
              <a:buNone/>
            </a:pPr>
            <a:r>
              <a:rPr lang="en-US" altLang="zh-CN" sz="1600" dirty="0"/>
              <a:t>[2] Li Z, Xiao Y, Gong Y, et al. Active light control of the MoS2 monolayer exciton binding energy[J]. ACS </a:t>
            </a:r>
            <a:r>
              <a:rPr lang="en-US" altLang="zh-CN" sz="1600" dirty="0" err="1"/>
              <a:t>nano</a:t>
            </a:r>
            <a:r>
              <a:rPr lang="en-US" altLang="zh-CN" sz="1600" dirty="0"/>
              <a:t>, 2015, 9(10): 10158-10164.</a:t>
            </a:r>
          </a:p>
          <a:p>
            <a:pPr marL="0" indent="0">
              <a:buNone/>
            </a:pPr>
            <a:endParaRPr lang="en-US" altLang="zh-CN" sz="1600" dirty="0"/>
          </a:p>
          <a:p>
            <a:pPr marL="0" indent="0">
              <a:buNone/>
            </a:pPr>
            <a:r>
              <a:rPr lang="en-US" altLang="zh-CN" sz="1600" dirty="0"/>
              <a:t>[3] </a:t>
            </a:r>
            <a:r>
              <a:rPr lang="en-US" altLang="zh-CN" sz="1600" dirty="0" err="1"/>
              <a:t>Newaz</a:t>
            </a:r>
            <a:r>
              <a:rPr lang="en-US" altLang="zh-CN" sz="1600" dirty="0"/>
              <a:t> A K M, </a:t>
            </a:r>
            <a:r>
              <a:rPr lang="en-US" altLang="zh-CN" sz="1600" dirty="0" err="1"/>
              <a:t>Prasai</a:t>
            </a:r>
            <a:r>
              <a:rPr lang="en-US" altLang="zh-CN" sz="1600" dirty="0"/>
              <a:t> D, Ziegler J I, et al. Electrical control of optical properties of monolayer </a:t>
            </a:r>
            <a:r>
              <a:rPr lang="en-US" altLang="zh-CN" sz="1600" dirty="0" err="1"/>
              <a:t>MoS</a:t>
            </a:r>
            <a:r>
              <a:rPr lang="en-US" altLang="zh-CN" sz="1600" dirty="0"/>
              <a:t> 2[J]. Solid State Communications, 2013, 155: 49-52.</a:t>
            </a:r>
          </a:p>
          <a:p>
            <a:pPr marL="0" indent="0">
              <a:buNone/>
            </a:pPr>
            <a:endParaRPr lang="en-US" altLang="zh-CN" sz="1600" dirty="0"/>
          </a:p>
          <a:p>
            <a:pPr marL="0" indent="0">
              <a:buNone/>
            </a:pPr>
            <a:r>
              <a:rPr lang="en-US" altLang="zh-CN" sz="1600" dirty="0"/>
              <a:t>[4] Wang Y, </a:t>
            </a:r>
            <a:r>
              <a:rPr lang="en-US" altLang="zh-CN" sz="1600" dirty="0" err="1"/>
              <a:t>Ou</a:t>
            </a:r>
            <a:r>
              <a:rPr lang="en-US" altLang="zh-CN" sz="1600" dirty="0"/>
              <a:t> J Z, </a:t>
            </a:r>
            <a:r>
              <a:rPr lang="en-US" altLang="zh-CN" sz="1600" dirty="0" err="1"/>
              <a:t>Chrimes</a:t>
            </a:r>
            <a:r>
              <a:rPr lang="en-US" altLang="zh-CN" sz="1600" dirty="0"/>
              <a:t> A F, et al. Plasmon resonances of highly doped two-dimensional MoS2[J]. Nano letters, 2015, 15(2): 883-890. </a:t>
            </a:r>
            <a:endParaRPr lang="en-US" altLang="zh-CN" sz="1600" dirty="0" smtClean="0"/>
          </a:p>
          <a:p>
            <a:pPr marL="0" indent="0">
              <a:buNone/>
            </a:pPr>
            <a:endParaRPr lang="en-US" altLang="zh-CN" sz="1600" dirty="0" smtClean="0"/>
          </a:p>
          <a:p>
            <a:pPr marL="0" indent="0">
              <a:buNone/>
            </a:pPr>
            <a:r>
              <a:rPr lang="en-US" altLang="zh-CN" sz="1600" dirty="0" smtClean="0"/>
              <a:t>[5] </a:t>
            </a:r>
            <a:r>
              <a:rPr lang="en-US" altLang="zh-CN" sz="1600" dirty="0"/>
              <a:t>Bowen </a:t>
            </a:r>
            <a:r>
              <a:rPr lang="en-US" altLang="zh-CN" sz="1600" dirty="0" err="1"/>
              <a:t>Li,Shuai</a:t>
            </a:r>
            <a:r>
              <a:rPr lang="en-US" altLang="zh-CN" sz="1600" dirty="0"/>
              <a:t> </a:t>
            </a:r>
            <a:r>
              <a:rPr lang="en-US" altLang="zh-CN" sz="1600" dirty="0" err="1"/>
              <a:t>Zu</a:t>
            </a:r>
            <a:r>
              <a:rPr lang="en-US" altLang="zh-CN" sz="1600" dirty="0"/>
              <a:t>, et al. Single Nanoparticle </a:t>
            </a:r>
            <a:r>
              <a:rPr lang="en-US" altLang="zh-CN" sz="1600" dirty="0" err="1"/>
              <a:t>Plasmonic</a:t>
            </a:r>
            <a:r>
              <a:rPr lang="en-US" altLang="zh-CN" sz="1600" dirty="0"/>
              <a:t> Electro-optic Modulator Based on MoS2 Monolayers ,</a:t>
            </a:r>
            <a:r>
              <a:rPr lang="it-IT" altLang="zh-CN" sz="1600" dirty="0"/>
              <a:t> ACS Nano 2017, 11, 9720-9727 </a:t>
            </a:r>
            <a:endParaRPr lang="it-IT" altLang="zh-CN" sz="1600" dirty="0" smtClean="0"/>
          </a:p>
          <a:p>
            <a:pPr marL="0" indent="0">
              <a:buNone/>
            </a:pPr>
            <a:r>
              <a:rPr lang="it-IT" altLang="zh-CN" sz="1600" dirty="0"/>
              <a:t/>
            </a:r>
            <a:br>
              <a:rPr lang="it-IT" altLang="zh-CN" sz="1600" dirty="0"/>
            </a:br>
            <a:r>
              <a:rPr lang="en-US" altLang="zh-CN" sz="1600" dirty="0" smtClean="0"/>
              <a:t>[6] Kin </a:t>
            </a:r>
            <a:r>
              <a:rPr lang="en-US" altLang="zh-CN" sz="1600" dirty="0"/>
              <a:t>Fai </a:t>
            </a:r>
            <a:r>
              <a:rPr lang="en-US" altLang="zh-CN" sz="1600" dirty="0" err="1"/>
              <a:t>Mak</a:t>
            </a:r>
            <a:r>
              <a:rPr lang="en-US" altLang="zh-CN" sz="1600" dirty="0"/>
              <a:t> ,</a:t>
            </a:r>
            <a:r>
              <a:rPr lang="en-US" altLang="zh-CN" sz="1600" dirty="0" err="1"/>
              <a:t>Jie</a:t>
            </a:r>
            <a:r>
              <a:rPr lang="en-US" altLang="zh-CN" sz="1600" dirty="0"/>
              <a:t> Shan , Photonics and optoelectronics of 2D semiconductor</a:t>
            </a:r>
            <a:br>
              <a:rPr lang="en-US" altLang="zh-CN" sz="1600" dirty="0"/>
            </a:br>
            <a:r>
              <a:rPr lang="en-US" altLang="zh-CN" sz="1600" dirty="0"/>
              <a:t>transition metal </a:t>
            </a:r>
            <a:r>
              <a:rPr lang="en-US" altLang="zh-CN" sz="1600" dirty="0" err="1"/>
              <a:t>dichalcogenides</a:t>
            </a:r>
            <a:r>
              <a:rPr lang="en-US" altLang="zh-CN" sz="1600" dirty="0"/>
              <a:t> </a:t>
            </a:r>
            <a:br>
              <a:rPr lang="en-US" altLang="zh-CN" sz="1600" dirty="0"/>
            </a:br>
            <a:r>
              <a:rPr lang="en-US" altLang="zh-CN" sz="1600" dirty="0"/>
              <a:t>,Nature </a:t>
            </a:r>
            <a:r>
              <a:rPr lang="en-US" altLang="zh-CN" sz="1600" dirty="0" err="1"/>
              <a:t>Photonics,Vol</a:t>
            </a:r>
            <a:r>
              <a:rPr lang="en-US" altLang="zh-CN" sz="1600" dirty="0"/>
              <a:t> 10 ,2016.4, 216-226</a:t>
            </a:r>
            <a:br>
              <a:rPr lang="en-US" altLang="zh-CN" sz="1600" dirty="0"/>
            </a:br>
            <a:r>
              <a:rPr lang="en-US" altLang="zh-CN" sz="1600" dirty="0"/>
              <a:t> </a:t>
            </a:r>
            <a:br>
              <a:rPr lang="en-US" altLang="zh-CN" sz="1600" dirty="0"/>
            </a:br>
            <a:r>
              <a:rPr lang="en-US" altLang="zh-CN" sz="1600" dirty="0"/>
              <a:t> </a:t>
            </a:r>
            <a:br>
              <a:rPr lang="en-US" altLang="zh-CN" sz="1600" dirty="0"/>
            </a:br>
            <a:endParaRPr lang="zh-CN" altLang="en-US" sz="1600" dirty="0"/>
          </a:p>
          <a:p>
            <a:pPr marL="0" indent="0">
              <a:buNone/>
            </a:pPr>
            <a:endParaRPr lang="en-US" altLang="zh-CN" sz="1600" dirty="0"/>
          </a:p>
          <a:p>
            <a:pPr marL="0" indent="0">
              <a:buNone/>
            </a:pPr>
            <a:endParaRPr lang="en-US" altLang="zh-CN" sz="1600" dirty="0"/>
          </a:p>
        </p:txBody>
      </p:sp>
      <p:sp>
        <p:nvSpPr>
          <p:cNvPr id="6"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38</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Tree>
    <p:extLst>
      <p:ext uri="{BB962C8B-B14F-4D97-AF65-F5344CB8AC3E}">
        <p14:creationId xmlns:p14="http://schemas.microsoft.com/office/powerpoint/2010/main" val="147056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imgsa.baidu.com/timg?image&amp;quality=80&amp;size=b9999_10000&amp;sec=1511111106577&amp;di=e4cd418df1de92646e2848e5760dfc97&amp;imgtype=0&amp;src=http%3A%2F%2Fy0.ifengimg.com%2Fcmpp%2F2014%2F07%2F06%2F14%2F7db85770-5b56-4b8e-91ab-0d282cddda6c.jpg"/>
          <p:cNvPicPr>
            <a:picLocks noChangeAspect="1" noChangeArrowheads="1"/>
          </p:cNvPicPr>
          <p:nvPr/>
        </p:nvPicPr>
        <p:blipFill rotWithShape="1">
          <a:blip r:embed="rId2">
            <a:extLst>
              <a:ext uri="{28A0092B-C50C-407E-A947-70E740481C1C}">
                <a14:useLocalDpi xmlns:a14="http://schemas.microsoft.com/office/drawing/2010/main" val="0"/>
              </a:ext>
            </a:extLst>
          </a:blip>
          <a:srcRect l="20618" r="18047"/>
          <a:stretch/>
        </p:blipFill>
        <p:spPr bwMode="auto">
          <a:xfrm>
            <a:off x="-6682" y="1"/>
            <a:ext cx="9150682"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img1.imgtn.bdimg.com/it/u=2435250168,629251717&amp;fm=21&amp;gp=0.jpg"/>
          <p:cNvSpPr>
            <a:spLocks noChangeAspect="1" noChangeArrowheads="1"/>
          </p:cNvSpPr>
          <p:nvPr/>
        </p:nvSpPr>
        <p:spPr bwMode="auto">
          <a:xfrm>
            <a:off x="63500" y="-136525"/>
            <a:ext cx="4762500" cy="3152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 name="AutoShape 4" descr="http://img1.imgtn.bdimg.com/it/u=2435250168,629251717&amp;fm=21&amp;gp=0.jpg"/>
          <p:cNvSpPr>
            <a:spLocks noChangeAspect="1" noChangeArrowheads="1"/>
          </p:cNvSpPr>
          <p:nvPr/>
        </p:nvSpPr>
        <p:spPr bwMode="auto">
          <a:xfrm>
            <a:off x="215900" y="15881"/>
            <a:ext cx="4762500" cy="3152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 name="灯片编号占位符 7"/>
          <p:cNvSpPr>
            <a:spLocks noGrp="1"/>
          </p:cNvSpPr>
          <p:nvPr>
            <p:ph type="sldNum" sz="quarter" idx="12"/>
          </p:nvPr>
        </p:nvSpPr>
        <p:spPr>
          <a:xfrm>
            <a:off x="6553200" y="6356356"/>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39</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6" name="TextBox 5"/>
          <p:cNvSpPr txBox="1"/>
          <p:nvPr/>
        </p:nvSpPr>
        <p:spPr>
          <a:xfrm>
            <a:off x="215900" y="3645024"/>
            <a:ext cx="7791276" cy="2646878"/>
          </a:xfrm>
          <a:prstGeom prst="rect">
            <a:avLst/>
          </a:prstGeom>
          <a:noFill/>
        </p:spPr>
        <p:txBody>
          <a:bodyPr wrap="square" rtlCol="0">
            <a:spAutoFit/>
          </a:bodyPr>
          <a:lstStyle/>
          <a:p>
            <a:r>
              <a:rPr lang="en-US" altLang="zh-CN" sz="16600" b="1" dirty="0" smtClean="0">
                <a:solidFill>
                  <a:schemeClr val="accent6">
                    <a:lumMod val="60000"/>
                    <a:lumOff val="40000"/>
                  </a:schemeClr>
                </a:solidFill>
                <a:effectLst>
                  <a:outerShdw blurRad="38100" dist="38100" dir="2700000" algn="tl">
                    <a:srgbClr val="000000">
                      <a:alpha val="43137"/>
                    </a:srgbClr>
                  </a:outerShdw>
                </a:effectLst>
                <a:latin typeface="Palace Script MT" panose="030303020206070C0B05" pitchFamily="66" charset="0"/>
              </a:rPr>
              <a:t>Thank you</a:t>
            </a:r>
            <a:endParaRPr lang="zh-CN" altLang="en-US" sz="16600" b="1" dirty="0">
              <a:solidFill>
                <a:schemeClr val="accent6">
                  <a:lumMod val="60000"/>
                  <a:lumOff val="40000"/>
                </a:schemeClr>
              </a:solidFill>
              <a:effectLst>
                <a:outerShdw blurRad="38100" dist="38100" dir="2700000" algn="tl">
                  <a:srgbClr val="000000">
                    <a:alpha val="43137"/>
                  </a:srgbClr>
                </a:outerShdw>
              </a:effectLst>
              <a:latin typeface="Palace Script MT" panose="030303020206070C0B05" pitchFamily="66" charset="0"/>
            </a:endParaRPr>
          </a:p>
        </p:txBody>
      </p:sp>
    </p:spTree>
    <p:extLst>
      <p:ext uri="{BB962C8B-B14F-4D97-AF65-F5344CB8AC3E}">
        <p14:creationId xmlns:p14="http://schemas.microsoft.com/office/powerpoint/2010/main" val="101168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4</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4" name="标题 1"/>
          <p:cNvSpPr txBox="1">
            <a:spLocks/>
          </p:cNvSpPr>
          <p:nvPr/>
        </p:nvSpPr>
        <p:spPr>
          <a:xfrm>
            <a:off x="395536" y="1030603"/>
            <a:ext cx="9140552"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dirty="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952" y="2500628"/>
            <a:ext cx="3960441" cy="3168352"/>
          </a:xfrm>
          <a:prstGeom prst="rect">
            <a:avLst/>
          </a:prstGeom>
        </p:spPr>
      </p:pic>
      <p:sp>
        <p:nvSpPr>
          <p:cNvPr id="9" name="文本框 6"/>
          <p:cNvSpPr txBox="1"/>
          <p:nvPr/>
        </p:nvSpPr>
        <p:spPr>
          <a:xfrm>
            <a:off x="5364088" y="2678613"/>
            <a:ext cx="3336326" cy="369332"/>
          </a:xfrm>
          <a:prstGeom prst="rect">
            <a:avLst/>
          </a:prstGeom>
          <a:noFill/>
        </p:spPr>
        <p:txBody>
          <a:bodyPr wrap="square" rtlCol="0">
            <a:spAutoFit/>
          </a:bodyPr>
          <a:lstStyle/>
          <a:p>
            <a:r>
              <a:rPr lang="zh-CN" altLang="en-US" dirty="0" smtClean="0"/>
              <a:t>排列成蜂巢结构的单层</a:t>
            </a:r>
            <a:r>
              <a:rPr lang="en-US" altLang="zh-CN" dirty="0" smtClean="0"/>
              <a:t>C</a:t>
            </a:r>
            <a:endParaRPr lang="zh-CN" altLang="en-US" dirty="0"/>
          </a:p>
        </p:txBody>
      </p:sp>
      <p:sp>
        <p:nvSpPr>
          <p:cNvPr id="10" name="文本框 4"/>
          <p:cNvSpPr txBox="1"/>
          <p:nvPr/>
        </p:nvSpPr>
        <p:spPr>
          <a:xfrm>
            <a:off x="683568" y="6209128"/>
            <a:ext cx="7024744" cy="646331"/>
          </a:xfrm>
          <a:prstGeom prst="rect">
            <a:avLst/>
          </a:prstGeom>
          <a:noFill/>
        </p:spPr>
        <p:txBody>
          <a:bodyPr wrap="none" rtlCol="0">
            <a:spAutoFit/>
          </a:bodyPr>
          <a:lstStyle/>
          <a:p>
            <a:r>
              <a:rPr lang="en-US" altLang="zh-CN" dirty="0"/>
              <a:t>Kin Fai </a:t>
            </a:r>
            <a:r>
              <a:rPr lang="en-US" altLang="zh-CN" dirty="0" err="1"/>
              <a:t>Mak</a:t>
            </a:r>
            <a:r>
              <a:rPr lang="en-US" altLang="zh-CN" dirty="0"/>
              <a:t> and </a:t>
            </a:r>
            <a:r>
              <a:rPr lang="en-US" altLang="zh-CN" dirty="0" err="1"/>
              <a:t>Jie</a:t>
            </a:r>
            <a:r>
              <a:rPr lang="en-US" altLang="zh-CN" dirty="0"/>
              <a:t> Shan </a:t>
            </a:r>
            <a:r>
              <a:rPr lang="en-US" altLang="zh-CN" dirty="0" smtClean="0"/>
              <a:t>,</a:t>
            </a:r>
            <a:r>
              <a:rPr lang="en-US" altLang="zh-CN" dirty="0"/>
              <a:t> </a:t>
            </a:r>
            <a:r>
              <a:rPr lang="en-US" altLang="zh-CN" dirty="0" smtClean="0"/>
              <a:t>Nature Photonics,vol.10(216-226).April 2016 </a:t>
            </a:r>
            <a:r>
              <a:rPr lang="en-US" altLang="zh-CN" dirty="0"/>
              <a:t/>
            </a:r>
            <a:br>
              <a:rPr lang="en-US" altLang="zh-CN" dirty="0"/>
            </a:br>
            <a:endParaRPr lang="zh-CN" altLang="en-US" dirty="0"/>
          </a:p>
        </p:txBody>
      </p:sp>
      <p:sp>
        <p:nvSpPr>
          <p:cNvPr id="11" name="矩形 10"/>
          <p:cNvSpPr/>
          <p:nvPr/>
        </p:nvSpPr>
        <p:spPr>
          <a:xfrm>
            <a:off x="583684" y="1527175"/>
            <a:ext cx="1107996" cy="461665"/>
          </a:xfrm>
          <a:prstGeom prst="rect">
            <a:avLst/>
          </a:prstGeom>
          <a:solidFill>
            <a:schemeClr val="tx2">
              <a:lumMod val="60000"/>
              <a:lumOff val="40000"/>
            </a:schemeClr>
          </a:solidFill>
        </p:spPr>
        <p:txBody>
          <a:bodyPr wrap="none">
            <a:spAutoFit/>
          </a:bodyPr>
          <a:lstStyle/>
          <a:p>
            <a:pPr>
              <a:spcBef>
                <a:spcPct val="0"/>
              </a:spcBef>
            </a:pPr>
            <a:r>
              <a:rPr lang="zh-CN" altLang="en-US" sz="2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石墨烯</a:t>
            </a:r>
            <a:endParaRPr lang="zh-CN" altLang="en-US" sz="2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内容占位符 2"/>
          <p:cNvSpPr>
            <a:spLocks noGrp="1"/>
          </p:cNvSpPr>
          <p:nvPr>
            <p:ph idx="1"/>
          </p:nvPr>
        </p:nvSpPr>
        <p:spPr>
          <a:xfrm>
            <a:off x="5398886" y="3306151"/>
            <a:ext cx="3021590" cy="2269638"/>
          </a:xfrm>
        </p:spPr>
        <p:txBody>
          <a:bodyPr>
            <a:noAutofit/>
          </a:bodyPr>
          <a:lstStyle/>
          <a:p>
            <a:pPr marL="457200" indent="-457200">
              <a:buFont typeface="+mj-lt"/>
              <a:buAutoNum type="arabicPeriod"/>
            </a:pPr>
            <a:r>
              <a:rPr lang="zh-CN" altLang="en-US" sz="1800" dirty="0">
                <a:solidFill>
                  <a:srgbClr val="0070C0"/>
                </a:solidFill>
                <a:latin typeface="楷体" panose="02010609060101010101" pitchFamily="49" charset="-122"/>
                <a:ea typeface="楷体" panose="02010609060101010101" pitchFamily="49" charset="-122"/>
              </a:rPr>
              <a:t>优良</a:t>
            </a:r>
            <a:r>
              <a:rPr lang="zh-CN" altLang="en-US" sz="1800" dirty="0" smtClean="0">
                <a:solidFill>
                  <a:srgbClr val="0070C0"/>
                </a:solidFill>
                <a:latin typeface="楷体" panose="02010609060101010101" pitchFamily="49" charset="-122"/>
                <a:ea typeface="楷体" panose="02010609060101010101" pitchFamily="49" charset="-122"/>
              </a:rPr>
              <a:t>导电性</a:t>
            </a:r>
            <a:endParaRPr lang="en-US" altLang="zh-CN" sz="1800" dirty="0" smtClean="0">
              <a:solidFill>
                <a:srgbClr val="0070C0"/>
              </a:solidFill>
              <a:latin typeface="楷体" panose="02010609060101010101" pitchFamily="49" charset="-122"/>
              <a:ea typeface="楷体" panose="02010609060101010101" pitchFamily="49" charset="-122"/>
            </a:endParaRPr>
          </a:p>
          <a:p>
            <a:pPr marL="457200" indent="-457200">
              <a:buFont typeface="+mj-lt"/>
              <a:buAutoNum type="arabicPeriod"/>
            </a:pPr>
            <a:r>
              <a:rPr lang="zh-CN" altLang="en-US" sz="1800" dirty="0" smtClean="0">
                <a:solidFill>
                  <a:srgbClr val="0070C0"/>
                </a:solidFill>
                <a:latin typeface="楷体" panose="02010609060101010101" pitchFamily="49" charset="-122"/>
                <a:ea typeface="楷体" panose="02010609060101010101" pitchFamily="49" charset="-122"/>
              </a:rPr>
              <a:t>突出热导率</a:t>
            </a:r>
            <a:endParaRPr lang="en-US" altLang="zh-CN" sz="1800" dirty="0" smtClean="0">
              <a:solidFill>
                <a:srgbClr val="0070C0"/>
              </a:solidFill>
              <a:latin typeface="楷体" panose="02010609060101010101" pitchFamily="49" charset="-122"/>
              <a:ea typeface="楷体" panose="02010609060101010101" pitchFamily="49" charset="-122"/>
            </a:endParaRPr>
          </a:p>
          <a:p>
            <a:pPr marL="457200" indent="-457200">
              <a:buFont typeface="+mj-lt"/>
              <a:buAutoNum type="arabicPeriod"/>
            </a:pPr>
            <a:r>
              <a:rPr lang="zh-CN" altLang="en-US" sz="1800" dirty="0" smtClean="0">
                <a:solidFill>
                  <a:srgbClr val="0070C0"/>
                </a:solidFill>
                <a:latin typeface="楷体" panose="02010609060101010101" pitchFamily="49" charset="-122"/>
                <a:ea typeface="楷体" panose="02010609060101010101" pitchFamily="49" charset="-122"/>
              </a:rPr>
              <a:t>优良自润滑性能</a:t>
            </a:r>
            <a:endParaRPr lang="en-US" altLang="zh-CN" sz="1800" dirty="0" smtClean="0">
              <a:solidFill>
                <a:srgbClr val="0070C0"/>
              </a:solidFill>
              <a:latin typeface="楷体" panose="02010609060101010101" pitchFamily="49" charset="-122"/>
              <a:ea typeface="楷体" panose="02010609060101010101" pitchFamily="49" charset="-122"/>
            </a:endParaRPr>
          </a:p>
          <a:p>
            <a:pPr marL="457200" indent="-457200">
              <a:buFont typeface="+mj-lt"/>
              <a:buAutoNum type="arabicPeriod"/>
            </a:pPr>
            <a:r>
              <a:rPr lang="en-US" altLang="zh-CN" sz="1800" dirty="0" smtClean="0">
                <a:solidFill>
                  <a:srgbClr val="0070C0"/>
                </a:solidFill>
                <a:latin typeface="楷体" panose="02010609060101010101" pitchFamily="49" charset="-122"/>
                <a:ea typeface="楷体" panose="02010609060101010101" pitchFamily="49" charset="-122"/>
              </a:rPr>
              <a:t>Gapless——</a:t>
            </a:r>
            <a:r>
              <a:rPr lang="zh-CN" altLang="en-US" sz="1800" dirty="0" smtClean="0">
                <a:solidFill>
                  <a:srgbClr val="0070C0"/>
                </a:solidFill>
                <a:latin typeface="楷体" panose="02010609060101010101" pitchFamily="49" charset="-122"/>
                <a:ea typeface="楷体" panose="02010609060101010101" pitchFamily="49" charset="-122"/>
              </a:rPr>
              <a:t>无间隙</a:t>
            </a:r>
            <a:endParaRPr lang="en-US" altLang="zh-CN" sz="1800" dirty="0" smtClean="0">
              <a:solidFill>
                <a:srgbClr val="0070C0"/>
              </a:solidFill>
              <a:latin typeface="楷体" panose="02010609060101010101" pitchFamily="49" charset="-122"/>
              <a:ea typeface="楷体" panose="02010609060101010101" pitchFamily="49" charset="-122"/>
            </a:endParaRPr>
          </a:p>
          <a:p>
            <a:pPr marL="457200" indent="-457200">
              <a:buFont typeface="+mj-lt"/>
              <a:buAutoNum type="arabicPeriod"/>
            </a:pPr>
            <a:r>
              <a:rPr lang="zh-CN" altLang="en-US" sz="1800" dirty="0" smtClean="0">
                <a:solidFill>
                  <a:srgbClr val="0070C0"/>
                </a:solidFill>
                <a:latin typeface="楷体" panose="02010609060101010101" pitchFamily="49" charset="-122"/>
                <a:ea typeface="楷体" panose="02010609060101010101" pitchFamily="49" charset="-122"/>
              </a:rPr>
              <a:t>高电子迁移率</a:t>
            </a:r>
            <a:endParaRPr lang="en-US" altLang="zh-CN" sz="1800" dirty="0">
              <a:solidFill>
                <a:srgbClr val="0070C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2951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9930" y="846035"/>
            <a:ext cx="7883495" cy="707886"/>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模型分析：</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提出了一个有关</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介电函数的光诱导调制及其激子束缚能的变化的模型，用来估算等离激元热电子的掺杂密度。</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矩形 2"/>
          <p:cNvSpPr/>
          <p:nvPr/>
        </p:nvSpPr>
        <p:spPr>
          <a:xfrm>
            <a:off x="4334855" y="6360481"/>
            <a:ext cx="4727961" cy="646331"/>
          </a:xfrm>
          <a:prstGeom prst="rect">
            <a:avLst/>
          </a:prstGeom>
        </p:spPr>
        <p:txBody>
          <a:bodyPr wrap="square">
            <a:spAutoFit/>
          </a:bodyPr>
          <a:lstStyle/>
          <a:p>
            <a:r>
              <a:rPr lang="es-ES" altLang="zh-CN" dirty="0">
                <a:latin typeface="Times New Roman" panose="02020603050405020304" pitchFamily="18" charset="0"/>
                <a:cs typeface="Times New Roman" panose="02020603050405020304" pitchFamily="18" charset="0"/>
              </a:rPr>
              <a:t>Li Z, Xiao Y, Gong Y, et al. ACS nano, 2015, 9(10): 10158-10164.</a:t>
            </a:r>
            <a:endParaRPr lang="zh-CN" altLang="en-US" dirty="0">
              <a:latin typeface="Times New Roman" panose="02020603050405020304" pitchFamily="18" charset="0"/>
              <a:cs typeface="Times New Roman" panose="02020603050405020304" pitchFamily="18" charset="0"/>
            </a:endParaRPr>
          </a:p>
        </p:txBody>
      </p:sp>
      <p:sp>
        <p:nvSpPr>
          <p:cNvPr id="6" name="矩形 5"/>
          <p:cNvSpPr/>
          <p:nvPr/>
        </p:nvSpPr>
        <p:spPr>
          <a:xfrm>
            <a:off x="1939547" y="1872979"/>
            <a:ext cx="2109092" cy="707886"/>
          </a:xfrm>
          <a:prstGeom prst="rect">
            <a:avLst/>
          </a:prstGeom>
        </p:spPr>
        <p:txBody>
          <a:bodyPr wrap="square">
            <a:spAutoFit/>
          </a:bodyPr>
          <a:lstStyle/>
          <a:p>
            <a:pPr>
              <a:spcBef>
                <a:spcPct val="0"/>
              </a:spcBef>
            </a:pP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2D</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类氢原子能级公式：</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4341999" y="2755562"/>
            <a:ext cx="2593181" cy="771525"/>
          </a:xfrm>
          <a:prstGeom prst="rect">
            <a:avLst/>
          </a:prstGeom>
        </p:spPr>
      </p:pic>
      <p:pic>
        <p:nvPicPr>
          <p:cNvPr id="8" name="图片 7"/>
          <p:cNvPicPr>
            <a:picLocks noChangeAspect="1"/>
          </p:cNvPicPr>
          <p:nvPr/>
        </p:nvPicPr>
        <p:blipFill>
          <a:blip r:embed="rId4"/>
          <a:stretch>
            <a:fillRect/>
          </a:stretch>
        </p:blipFill>
        <p:spPr>
          <a:xfrm>
            <a:off x="4334855" y="1553922"/>
            <a:ext cx="2600325" cy="1038225"/>
          </a:xfrm>
          <a:prstGeom prst="rect">
            <a:avLst/>
          </a:prstGeom>
        </p:spPr>
      </p:pic>
      <mc:AlternateContent xmlns:mc="http://schemas.openxmlformats.org/markup-compatibility/2006" xmlns:a14="http://schemas.microsoft.com/office/drawing/2010/main">
        <mc:Choice Requires="a14">
          <p:sp>
            <p:nvSpPr>
              <p:cNvPr id="9" name="矩形 8"/>
              <p:cNvSpPr/>
              <p:nvPr/>
            </p:nvSpPr>
            <p:spPr>
              <a:xfrm>
                <a:off x="206524" y="2889566"/>
                <a:ext cx="4235153" cy="705065"/>
              </a:xfrm>
              <a:prstGeom prst="rect">
                <a:avLst/>
              </a:prstGeom>
            </p:spPr>
            <p:txBody>
              <a:bodyPr wrap="square">
                <a:spAutoFit/>
              </a:bodyPr>
              <a:lstStyle/>
              <a:p>
                <a:pPr>
                  <a:spcBef>
                    <a:spcPct val="0"/>
                  </a:spcBef>
                </a:pPr>
                <a14:m>
                  <m:oMath xmlns:m="http://schemas.openxmlformats.org/officeDocument/2006/math">
                    <m:sSub>
                      <m:sSubPr>
                        <m:ctrlPr>
                          <a:rPr lang="en-US" altLang="zh-CN" sz="2000" i="1" smtClean="0">
                            <a:latin typeface="Cambria Math"/>
                            <a:ea typeface="楷体" panose="02010609060101010101" pitchFamily="49" charset="-122"/>
                            <a:cs typeface="Times New Roman" panose="02020603050405020304" pitchFamily="18" charset="0"/>
                          </a:rPr>
                        </m:ctrlPr>
                      </m:sSubPr>
                      <m:e>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𝑀𝑜𝑆</m:t>
                        </m:r>
                      </m:e>
                      <m:sub>
                        <m:r>
                          <a:rPr lang="en-US" altLang="zh-CN" sz="2000" b="0" i="1" smtClean="0">
                            <a:latin typeface="Cambria Math" panose="02040503050406030204" pitchFamily="18" charset="0"/>
                            <a:ea typeface="楷体" panose="02010609060101010101" pitchFamily="49" charset="-122"/>
                            <a:cs typeface="Times New Roman" panose="02020603050405020304" pitchFamily="18" charset="0"/>
                          </a:rPr>
                          <m:t>2</m:t>
                        </m:r>
                      </m:sub>
                    </m:sSub>
                    <m:r>
                      <a:rPr lang="zh-CN" altLang="en-US" sz="2000">
                        <a:latin typeface="Cambria Math"/>
                        <a:ea typeface="楷体" panose="02010609060101010101" pitchFamily="49" charset="-122"/>
                        <a:cs typeface="Times New Roman" panose="02020603050405020304" pitchFamily="18" charset="0"/>
                      </a:rPr>
                      <m:t>相对介电常数</m:t>
                    </m:r>
                    <m:r>
                      <a:rPr lang="zh-CN" altLang="en-US" sz="2000">
                        <a:latin typeface="Cambria Math"/>
                        <a:ea typeface="楷体" panose="02010609060101010101" pitchFamily="49" charset="-122"/>
                        <a:cs typeface="Times New Roman" panose="02020603050405020304" pitchFamily="18" charset="0"/>
                      </a:rPr>
                      <m:t> </m:t>
                    </m:r>
                    <m:sSub>
                      <m:sSubPr>
                        <m:ctrlPr>
                          <a:rPr lang="en-US" altLang="zh-CN" sz="2000" i="1">
                            <a:latin typeface="Cambria Math"/>
                            <a:ea typeface="楷体" panose="02010609060101010101" pitchFamily="49" charset="-122"/>
                            <a:cs typeface="Times New Roman" panose="02020603050405020304" pitchFamily="18" charset="0"/>
                          </a:rPr>
                        </m:ctrlPr>
                      </m:sSubPr>
                      <m:e>
                        <m:r>
                          <a:rPr lang="zh-CN" altLang="en-US" sz="2000">
                            <a:latin typeface="Cambria Math"/>
                            <a:ea typeface="楷体" panose="02010609060101010101" pitchFamily="49" charset="-122"/>
                            <a:cs typeface="Times New Roman" panose="02020603050405020304" pitchFamily="18" charset="0"/>
                          </a:rPr>
                          <m:t>𝜖</m:t>
                        </m:r>
                      </m:e>
                      <m:sub>
                        <m:r>
                          <a:rPr lang="en-US" altLang="zh-CN" sz="2000">
                            <a:latin typeface="Cambria Math"/>
                            <a:ea typeface="楷体" panose="02010609060101010101" pitchFamily="49" charset="-122"/>
                            <a:cs typeface="Times New Roman" panose="02020603050405020304" pitchFamily="18" charset="0"/>
                          </a:rPr>
                          <m:t>𝑟</m:t>
                        </m:r>
                      </m:sub>
                    </m:sSub>
                    <m:r>
                      <a:rPr lang="zh-CN" altLang="en-US" sz="2000">
                        <a:latin typeface="Cambria Math"/>
                        <a:ea typeface="楷体" panose="02010609060101010101" pitchFamily="49" charset="-122"/>
                        <a:cs typeface="Times New Roman" panose="02020603050405020304" pitchFamily="18" charset="0"/>
                      </a:rPr>
                      <m:t>和</m:t>
                    </m:r>
                    <m:r>
                      <a:rPr lang="zh-CN" altLang="en-US" sz="2000" i="1" smtClean="0">
                        <a:latin typeface="Cambria Math" panose="02040503050406030204" pitchFamily="18" charset="0"/>
                        <a:ea typeface="楷体" panose="02010609060101010101" pitchFamily="49" charset="-122"/>
                        <a:cs typeface="Times New Roman" panose="02020603050405020304" pitchFamily="18" charset="0"/>
                      </a:rPr>
                      <m:t>激子束缚能</m:t>
                    </m:r>
                    <m:r>
                      <a:rPr lang="en-US" altLang="zh-CN" sz="2000">
                        <a:latin typeface="Cambria Math"/>
                        <a:ea typeface="楷体" panose="02010609060101010101" pitchFamily="49" charset="-122"/>
                        <a:cs typeface="Times New Roman" panose="02020603050405020304" pitchFamily="18" charset="0"/>
                      </a:rPr>
                      <m:t>∆</m:t>
                    </m:r>
                    <m:sSub>
                      <m:sSubPr>
                        <m:ctrlPr>
                          <a:rPr lang="en-US" altLang="zh-CN" sz="2000" i="1">
                            <a:latin typeface="Cambria Math"/>
                            <a:ea typeface="楷体" panose="02010609060101010101" pitchFamily="49" charset="-122"/>
                            <a:cs typeface="Times New Roman" panose="02020603050405020304" pitchFamily="18" charset="0"/>
                          </a:rPr>
                        </m:ctrlPr>
                      </m:sSubPr>
                      <m:e>
                        <m:r>
                          <a:rPr lang="en-US" altLang="zh-CN" sz="2000">
                            <a:latin typeface="Cambria Math"/>
                            <a:ea typeface="楷体" panose="02010609060101010101" pitchFamily="49" charset="-122"/>
                            <a:cs typeface="Times New Roman" panose="02020603050405020304" pitchFamily="18" charset="0"/>
                          </a:rPr>
                          <m:t>𝐸</m:t>
                        </m:r>
                      </m:e>
                      <m:sub>
                        <m:r>
                          <a:rPr lang="en-US" altLang="zh-CN" sz="2000">
                            <a:latin typeface="Cambria Math"/>
                            <a:ea typeface="楷体" panose="02010609060101010101" pitchFamily="49" charset="-122"/>
                            <a:cs typeface="Times New Roman" panose="02020603050405020304" pitchFamily="18" charset="0"/>
                          </a:rPr>
                          <m:t>𝑏</m:t>
                        </m:r>
                      </m:sub>
                    </m:sSub>
                  </m:oMath>
                </a14:m>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的关系：</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75366" y="2889566"/>
                <a:ext cx="5646870" cy="400110"/>
              </a:xfrm>
              <a:prstGeom prst="rect">
                <a:avLst/>
              </a:prstGeom>
              <a:blipFill rotWithShape="0">
                <a:blip r:embed="rId5"/>
                <a:stretch>
                  <a:fillRect t="-10606" b="-22727"/>
                </a:stretch>
              </a:blipFill>
            </p:spPr>
            <p:txBody>
              <a:bodyPr/>
              <a:lstStyle/>
              <a:p>
                <a:r>
                  <a:rPr lang="zh-CN" altLang="en-US">
                    <a:noFill/>
                  </a:rPr>
                  <a:t> </a:t>
                </a:r>
              </a:p>
            </p:txBody>
          </p:sp>
        </mc:Fallback>
      </mc:AlternateContent>
      <p:pic>
        <p:nvPicPr>
          <p:cNvPr id="10" name="图片 9"/>
          <p:cNvPicPr>
            <a:picLocks noChangeAspect="1"/>
          </p:cNvPicPr>
          <p:nvPr/>
        </p:nvPicPr>
        <p:blipFill>
          <a:blip r:embed="rId6"/>
          <a:stretch>
            <a:fillRect/>
          </a:stretch>
        </p:blipFill>
        <p:spPr>
          <a:xfrm>
            <a:off x="4334855" y="3833378"/>
            <a:ext cx="2578894" cy="628650"/>
          </a:xfrm>
          <a:prstGeom prst="rect">
            <a:avLst/>
          </a:prstGeom>
        </p:spPr>
      </p:pic>
      <p:sp>
        <p:nvSpPr>
          <p:cNvPr id="11" name="矩形 10"/>
          <p:cNvSpPr/>
          <p:nvPr/>
        </p:nvSpPr>
        <p:spPr>
          <a:xfrm>
            <a:off x="1319420" y="3847856"/>
            <a:ext cx="2923032" cy="707886"/>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添加</a:t>
            </a:r>
            <a:r>
              <a:rPr lang="en-US" altLang="zh-CN" sz="2000" dirty="0" err="1" smtClean="0">
                <a:latin typeface="Times New Roman" panose="02020603050405020304" pitchFamily="18" charset="0"/>
                <a:ea typeface="楷体" panose="02010609060101010101" pitchFamily="49" charset="-122"/>
                <a:cs typeface="Times New Roman" panose="02020603050405020304" pitchFamily="18" charset="0"/>
              </a:rPr>
              <a:t>Drude</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项形成有效介电常数：</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2" name="图片 11"/>
          <p:cNvPicPr>
            <a:picLocks noChangeAspect="1"/>
          </p:cNvPicPr>
          <p:nvPr/>
        </p:nvPicPr>
        <p:blipFill>
          <a:blip r:embed="rId7"/>
          <a:stretch>
            <a:fillRect/>
          </a:stretch>
        </p:blipFill>
        <p:spPr>
          <a:xfrm>
            <a:off x="4660047" y="4740918"/>
            <a:ext cx="1114425" cy="238125"/>
          </a:xfrm>
          <a:prstGeom prst="rect">
            <a:avLst/>
          </a:prstGeom>
        </p:spPr>
      </p:pic>
      <p:sp>
        <p:nvSpPr>
          <p:cNvPr id="13" name="矩形 12"/>
          <p:cNvSpPr/>
          <p:nvPr/>
        </p:nvSpPr>
        <p:spPr>
          <a:xfrm>
            <a:off x="715617" y="4612941"/>
            <a:ext cx="3392657" cy="707886"/>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相关频率的差就是激子束缚能的变化量</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t>
            </a:r>
          </a:p>
        </p:txBody>
      </p:sp>
      <p:pic>
        <p:nvPicPr>
          <p:cNvPr id="14" name="图片 13"/>
          <p:cNvPicPr>
            <a:picLocks noChangeAspect="1"/>
          </p:cNvPicPr>
          <p:nvPr/>
        </p:nvPicPr>
        <p:blipFill>
          <a:blip r:embed="rId8"/>
          <a:stretch>
            <a:fillRect/>
          </a:stretch>
        </p:blipFill>
        <p:spPr>
          <a:xfrm>
            <a:off x="4513449" y="5322257"/>
            <a:ext cx="2421731" cy="676275"/>
          </a:xfrm>
          <a:prstGeom prst="rect">
            <a:avLst/>
          </a:prstGeom>
        </p:spPr>
      </p:pic>
      <p:sp>
        <p:nvSpPr>
          <p:cNvPr id="15" name="矩形 14"/>
          <p:cNvSpPr/>
          <p:nvPr/>
        </p:nvSpPr>
        <p:spPr>
          <a:xfrm>
            <a:off x="1939547" y="5460338"/>
            <a:ext cx="2109092" cy="707886"/>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最终获得载流子密度</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16" name="矩形 15"/>
          <p:cNvSpPr/>
          <p:nvPr/>
        </p:nvSpPr>
        <p:spPr>
          <a:xfrm>
            <a:off x="387625" y="6041424"/>
            <a:ext cx="5098774" cy="707886"/>
          </a:xfrm>
          <a:prstGeom prst="rect">
            <a:avLst/>
          </a:prstGeom>
        </p:spPr>
        <p:txBody>
          <a:bodyPr wrap="square">
            <a:spAutoFit/>
          </a:bodyPr>
          <a:lstStyle/>
          <a:p>
            <a:pPr>
              <a:spcBef>
                <a:spcPct val="0"/>
              </a:spcBef>
            </a:pP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这样就可以通过注入的等离激元热电子数估算掺杂密度</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30049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7138" y="899052"/>
            <a:ext cx="8583396" cy="4708981"/>
          </a:xfrm>
          <a:prstGeom prst="rect">
            <a:avLst/>
          </a:prstGeom>
        </p:spPr>
        <p:txBody>
          <a:bodyPr wrap="square">
            <a:spAutoFit/>
          </a:bodyPr>
          <a:lstStyle/>
          <a:p>
            <a:pPr>
              <a:spcBef>
                <a:spcPct val="0"/>
              </a:spcBef>
            </a:pP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应用</a:t>
            </a: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2 ——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总结</a:t>
            </a:r>
            <a:endPar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1.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概念（想法）</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：激发淀积在单</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层</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上的</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纳米粒子的等离激</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元可能会实现</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激子束缚能的有效光控制；</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2.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机制</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：等离激元诱发热电子注入，对</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单层</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的掺杂；</a:t>
            </a: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3.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结果</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：对于</a:t>
            </a:r>
            <a:r>
              <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纳米粒子的等离激</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元的共振激发，</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单层</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sz="2000" baseline="-2500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的吸收谱和发光谱都均显示出红移现象，其量级取决于</a:t>
            </a:r>
            <a:r>
              <a:rPr lang="en-US" altLang="zh-CN" sz="2000" dirty="0">
                <a:latin typeface="Times New Roman" panose="02020603050405020304" pitchFamily="18" charset="0"/>
                <a:ea typeface="楷体" panose="02010609060101010101" pitchFamily="49" charset="-122"/>
                <a:cs typeface="Times New Roman" panose="02020603050405020304" pitchFamily="18" charset="0"/>
              </a:rPr>
              <a:t>Au</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纳米</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粒子的浓度、入射激光的波长和强度；</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4.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模型：</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提出了一个基于</a:t>
            </a:r>
            <a:r>
              <a:rPr lang="en-US" altLang="zh-CN" sz="2000" dirty="0" err="1" smtClean="0">
                <a:latin typeface="Times New Roman" panose="02020603050405020304" pitchFamily="18" charset="0"/>
                <a:ea typeface="楷体" panose="02010609060101010101" pitchFamily="49" charset="-122"/>
                <a:cs typeface="Times New Roman" panose="02020603050405020304" pitchFamily="18" charset="0"/>
              </a:rPr>
              <a:t>Drude</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屏蔽机制的模型，并且用来估算掺杂密度。</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sz="2000" dirty="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en-US" altLang="zh-CN" sz="2000" b="1" dirty="0" smtClean="0">
                <a:latin typeface="Times New Roman" panose="02020603050405020304" pitchFamily="18" charset="0"/>
                <a:ea typeface="楷体" panose="02010609060101010101" pitchFamily="49" charset="-122"/>
                <a:cs typeface="Times New Roman" panose="02020603050405020304" pitchFamily="18" charset="0"/>
              </a:rPr>
              <a:t>5. </a:t>
            </a:r>
            <a:r>
              <a:rPr lang="zh-CN" altLang="en-US" sz="2000" b="1" dirty="0" smtClean="0">
                <a:latin typeface="Times New Roman" panose="02020603050405020304" pitchFamily="18" charset="0"/>
                <a:ea typeface="楷体" panose="02010609060101010101" pitchFamily="49" charset="-122"/>
                <a:cs typeface="Times New Roman" panose="02020603050405020304" pitchFamily="18" charset="0"/>
              </a:rPr>
              <a:t>意义：</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提出了一种</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用光有效控制光</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的新方法，用于工程上制造</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基于等离激元的光学</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器件，如</a:t>
            </a:r>
            <a:r>
              <a:rPr lang="zh-CN" altLang="en-US" sz="2000" dirty="0">
                <a:latin typeface="Times New Roman" panose="02020603050405020304" pitchFamily="18" charset="0"/>
                <a:ea typeface="楷体" panose="02010609060101010101" pitchFamily="49" charset="-122"/>
                <a:cs typeface="Times New Roman" panose="02020603050405020304" pitchFamily="18" charset="0"/>
              </a:rPr>
              <a:t>高灵敏度光电探测器，等离激元场效应晶体管</a:t>
            </a:r>
            <a:r>
              <a:rPr lang="zh-CN" altLang="en-US" sz="2000"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dirty="0" smtClean="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3391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7"/>
          <p:cNvSpPr>
            <a:spLocks noGrp="1"/>
          </p:cNvSpPr>
          <p:nvPr>
            <p:ph type="sldNum" sz="quarter" idx="12"/>
          </p:nvPr>
        </p:nvSpPr>
        <p:spPr>
          <a:xfrm>
            <a:off x="7010400" y="6491792"/>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42</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11" name="矩形 10"/>
          <p:cNvSpPr/>
          <p:nvPr/>
        </p:nvSpPr>
        <p:spPr>
          <a:xfrm>
            <a:off x="539552" y="188640"/>
            <a:ext cx="6355566" cy="983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dirty="0">
                <a:solidFill>
                  <a:srgbClr val="C00000"/>
                </a:solidFill>
              </a:rPr>
              <a:t>Part </a:t>
            </a:r>
            <a:r>
              <a:rPr lang="en-US" altLang="zh-CN" sz="2800" dirty="0" smtClean="0">
                <a:solidFill>
                  <a:srgbClr val="C00000"/>
                </a:solidFill>
              </a:rPr>
              <a:t>VI:  Summary</a:t>
            </a:r>
            <a:endParaRPr lang="zh-CN" altLang="en-US" sz="2800" dirty="0">
              <a:solidFill>
                <a:prstClr val="black"/>
              </a:solidFill>
              <a:latin typeface="微软雅黑 Light" panose="020B0502040204020203" pitchFamily="34" charset="-122"/>
            </a:endParaRPr>
          </a:p>
        </p:txBody>
      </p:sp>
      <p:sp>
        <p:nvSpPr>
          <p:cNvPr id="4" name="标题 1"/>
          <p:cNvSpPr txBox="1">
            <a:spLocks/>
          </p:cNvSpPr>
          <p:nvPr/>
        </p:nvSpPr>
        <p:spPr>
          <a:xfrm>
            <a:off x="755576" y="980728"/>
            <a:ext cx="7772400" cy="41044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000" dirty="0" smtClean="0"/>
              <a:t>Summary</a:t>
            </a:r>
            <a:r>
              <a:rPr lang="zh-CN" altLang="en-US" sz="2000" dirty="0" smtClean="0"/>
              <a:t>：</a:t>
            </a:r>
            <a:r>
              <a:rPr lang="en-US" altLang="zh-CN" sz="2000" dirty="0" smtClean="0"/>
              <a:t/>
            </a:r>
            <a:br>
              <a:rPr lang="en-US" altLang="zh-CN" sz="2000" dirty="0" smtClean="0"/>
            </a:br>
            <a:r>
              <a:rPr lang="en-US" altLang="zh-CN" sz="2000" dirty="0" smtClean="0"/>
              <a:t>1.</a:t>
            </a:r>
            <a:r>
              <a:rPr lang="zh-CN" altLang="en-US" sz="2000" dirty="0" smtClean="0"/>
              <a:t>原理：构建</a:t>
            </a:r>
            <a:r>
              <a:rPr lang="en-US" altLang="zh-CN" sz="2000" dirty="0" smtClean="0"/>
              <a:t>Au/</a:t>
            </a:r>
            <a:r>
              <a:rPr lang="zh-CN" altLang="en-US" sz="2000" dirty="0" smtClean="0"/>
              <a:t>单层</a:t>
            </a:r>
            <a:r>
              <a:rPr lang="en-US" altLang="zh-CN" sz="2000" dirty="0" err="1" smtClean="0"/>
              <a:t>MoS</a:t>
            </a:r>
            <a:r>
              <a:rPr lang="zh-CN" altLang="en-US" sz="2000" dirty="0" smtClean="0"/>
              <a:t>结构，通过栅压控制</a:t>
            </a:r>
            <a:r>
              <a:rPr lang="en-US" altLang="zh-CN" sz="2000" dirty="0" err="1" smtClean="0"/>
              <a:t>plasmon</a:t>
            </a:r>
            <a:r>
              <a:rPr lang="en-US" altLang="zh-CN" sz="2000" dirty="0" smtClean="0"/>
              <a:t>-exciton</a:t>
            </a:r>
            <a:r>
              <a:rPr lang="zh-CN" altLang="en-US" sz="2000" dirty="0" smtClean="0"/>
              <a:t>的法诺共振，从而实现使用电控制光过程。</a:t>
            </a:r>
            <a:r>
              <a:rPr lang="en-US" altLang="zh-CN" sz="2000" dirty="0" smtClean="0"/>
              <a:t/>
            </a:r>
            <a:br>
              <a:rPr lang="en-US" altLang="zh-CN" sz="2000" dirty="0" smtClean="0"/>
            </a:br>
            <a:r>
              <a:rPr lang="en-US" altLang="zh-CN" sz="2000" dirty="0" smtClean="0"/>
              <a:t>2.</a:t>
            </a:r>
            <a:r>
              <a:rPr lang="zh-CN" altLang="en-US" sz="2000" dirty="0" smtClean="0"/>
              <a:t>器件：实现了纳米尺寸的电光调制器；基于此光电调制器，实现了一种可反转的高灵敏度的光显示设备。</a:t>
            </a:r>
            <a:r>
              <a:rPr lang="en-US" altLang="zh-CN" sz="2000" dirty="0" smtClean="0"/>
              <a:t/>
            </a:r>
            <a:br>
              <a:rPr lang="en-US" altLang="zh-CN" sz="2000" dirty="0" smtClean="0"/>
            </a:br>
            <a:r>
              <a:rPr lang="en-US" altLang="zh-CN" sz="2000" dirty="0" smtClean="0"/>
              <a:t>3.</a:t>
            </a:r>
            <a:r>
              <a:rPr lang="zh-CN" altLang="en-US" sz="2000" dirty="0" smtClean="0"/>
              <a:t>意义：提供了一种控制</a:t>
            </a:r>
            <a:r>
              <a:rPr lang="en-US" altLang="zh-CN" sz="2000" dirty="0" err="1" smtClean="0"/>
              <a:t>plasmon</a:t>
            </a:r>
            <a:r>
              <a:rPr lang="en-US" altLang="zh-CN" sz="2000" dirty="0" smtClean="0"/>
              <a:t>-exciton</a:t>
            </a:r>
            <a:r>
              <a:rPr lang="zh-CN" altLang="en-US" sz="2000" dirty="0" smtClean="0"/>
              <a:t>相互作用的技术手段。为未来的超薄的纳米尺寸电光器件提供了解决方案。</a:t>
            </a:r>
            <a:r>
              <a:rPr lang="en-US" altLang="zh-CN" sz="2000" dirty="0" smtClean="0"/>
              <a:t/>
            </a:r>
            <a:br>
              <a:rPr lang="en-US" altLang="zh-CN" sz="2000" dirty="0" smtClean="0"/>
            </a:br>
            <a:r>
              <a:rPr lang="en-US" altLang="zh-CN" sz="2000" dirty="0" smtClean="0"/>
              <a:t>Future discuss</a:t>
            </a:r>
            <a:r>
              <a:rPr lang="zh-CN" altLang="en-US" sz="2000" dirty="0" smtClean="0"/>
              <a:t>：</a:t>
            </a:r>
            <a:r>
              <a:rPr lang="en-US" altLang="zh-CN" sz="2000" dirty="0" smtClean="0"/>
              <a:t/>
            </a:r>
            <a:br>
              <a:rPr lang="en-US" altLang="zh-CN" sz="2000" dirty="0" smtClean="0"/>
            </a:br>
            <a:endParaRPr lang="zh-CN" altLang="en-US" sz="2000" dirty="0" smtClean="0"/>
          </a:p>
        </p:txBody>
      </p:sp>
      <p:sp>
        <p:nvSpPr>
          <p:cNvPr id="5" name="TextBox 4"/>
          <p:cNvSpPr txBox="1"/>
          <p:nvPr/>
        </p:nvSpPr>
        <p:spPr>
          <a:xfrm>
            <a:off x="763467" y="5301208"/>
            <a:ext cx="5400837" cy="1477328"/>
          </a:xfrm>
          <a:prstGeom prst="rect">
            <a:avLst/>
          </a:prstGeom>
          <a:noFill/>
        </p:spPr>
        <p:txBody>
          <a:bodyPr wrap="none" rtlCol="0">
            <a:spAutoFit/>
          </a:bodyPr>
          <a:lstStyle/>
          <a:p>
            <a:r>
              <a:rPr lang="zh-CN" altLang="en-US" dirty="0" smtClean="0"/>
              <a:t>几个问题：</a:t>
            </a:r>
            <a:endParaRPr lang="en-US" altLang="zh-CN" dirty="0" smtClean="0"/>
          </a:p>
          <a:p>
            <a:r>
              <a:rPr lang="en-US" altLang="zh-CN" dirty="0" smtClean="0"/>
              <a:t>1.</a:t>
            </a:r>
            <a:r>
              <a:rPr lang="zh-CN" altLang="en-US" dirty="0" smtClean="0"/>
              <a:t>栅压是如何控制</a:t>
            </a:r>
            <a:r>
              <a:rPr lang="en-US" altLang="zh-CN" dirty="0" err="1" smtClean="0"/>
              <a:t>MoS</a:t>
            </a:r>
            <a:r>
              <a:rPr lang="zh-CN" altLang="en-US" dirty="0" smtClean="0"/>
              <a:t>的电掺杂的（热电子注入？）</a:t>
            </a:r>
            <a:endParaRPr lang="en-US" altLang="zh-CN" dirty="0" smtClean="0"/>
          </a:p>
          <a:p>
            <a:r>
              <a:rPr lang="en-US" altLang="zh-CN" dirty="0" smtClean="0"/>
              <a:t>2.</a:t>
            </a:r>
            <a:r>
              <a:rPr lang="zh-CN" altLang="en-US" dirty="0" smtClean="0"/>
              <a:t>法诺共振的非对称线形是什么意思？</a:t>
            </a:r>
            <a:endParaRPr lang="en-US" altLang="zh-CN" dirty="0" smtClean="0"/>
          </a:p>
          <a:p>
            <a:r>
              <a:rPr lang="en-US" altLang="zh-CN" dirty="0" smtClean="0"/>
              <a:t>3.</a:t>
            </a:r>
            <a:r>
              <a:rPr lang="zh-CN" altLang="en-US" dirty="0" smtClean="0"/>
              <a:t>能谷霍尔效应（自旋霍尔效应）的更准确解释？</a:t>
            </a:r>
            <a:endParaRPr lang="en-US" altLang="zh-CN" dirty="0" smtClean="0"/>
          </a:p>
          <a:p>
            <a:r>
              <a:rPr lang="en-US" altLang="zh-CN" dirty="0" smtClean="0"/>
              <a:t>4.</a:t>
            </a:r>
            <a:r>
              <a:rPr lang="zh-CN" altLang="en-US" dirty="0" smtClean="0"/>
              <a:t>拉曼能谱是测什么的？</a:t>
            </a:r>
            <a:endParaRPr lang="zh-CN" altLang="en-US" dirty="0"/>
          </a:p>
        </p:txBody>
      </p:sp>
    </p:spTree>
    <p:extLst>
      <p:ext uri="{BB962C8B-B14F-4D97-AF65-F5344CB8AC3E}">
        <p14:creationId xmlns:p14="http://schemas.microsoft.com/office/powerpoint/2010/main" val="24948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5</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p>
          <a:p>
            <a:endParaRPr lang="en-US" altLang="zh-CN" sz="800" dirty="0" smtClean="0">
              <a:solidFill>
                <a:srgbClr val="C00000"/>
              </a:solidFill>
            </a:endParaRPr>
          </a:p>
          <a:p>
            <a:r>
              <a:rPr lang="en-US" altLang="zh-CN" dirty="0" smtClean="0">
                <a:solidFill>
                  <a:prstClr val="black"/>
                </a:solidFill>
                <a:latin typeface="微软雅黑 Light" panose="020B0502040204020203" pitchFamily="34" charset="-122"/>
              </a:rPr>
              <a:t>                                             1.1  </a:t>
            </a:r>
            <a:r>
              <a:rPr lang="en-US" altLang="zh-CN" dirty="0">
                <a:solidFill>
                  <a:prstClr val="black"/>
                </a:solidFill>
                <a:latin typeface="微软雅黑 Light" panose="020B0502040204020203" pitchFamily="34" charset="-122"/>
              </a:rPr>
              <a:t>2D </a:t>
            </a:r>
            <a:r>
              <a:rPr lang="en-US" altLang="zh-CN" dirty="0" smtClean="0">
                <a:solidFill>
                  <a:prstClr val="black"/>
                </a:solidFill>
                <a:latin typeface="微软雅黑 Light" panose="020B0502040204020203" pitchFamily="34" charset="-122"/>
              </a:rPr>
              <a:t>Materials</a:t>
            </a:r>
            <a:endParaRPr lang="en-US" altLang="zh-CN" dirty="0">
              <a:solidFill>
                <a:prstClr val="black"/>
              </a:solidFill>
              <a:latin typeface="微软雅黑 Light" panose="020B0502040204020203" pitchFamily="34" charset="-122"/>
            </a:endParaRPr>
          </a:p>
        </p:txBody>
      </p:sp>
      <p:sp>
        <p:nvSpPr>
          <p:cNvPr id="4" name="矩形 3"/>
          <p:cNvSpPr/>
          <p:nvPr/>
        </p:nvSpPr>
        <p:spPr>
          <a:xfrm>
            <a:off x="457614" y="2996952"/>
            <a:ext cx="7883495" cy="923330"/>
          </a:xfrm>
          <a:prstGeom prst="rect">
            <a:avLst/>
          </a:prstGeom>
        </p:spPr>
        <p:txBody>
          <a:bodyPr wrap="square">
            <a:spAutoFit/>
          </a:bodyPr>
          <a:lstStyle/>
          <a:p>
            <a:pPr>
              <a:spcBef>
                <a:spcPct val="0"/>
              </a:spcBef>
            </a:pP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zh-CN" altLang="en-US" b="1" dirty="0" smtClean="0">
                <a:latin typeface="Times New Roman" panose="02020603050405020304" pitchFamily="18" charset="0"/>
                <a:ea typeface="楷体" panose="02010609060101010101" pitchFamily="49" charset="-122"/>
                <a:cs typeface="Times New Roman" panose="02020603050405020304" pitchFamily="18" charset="0"/>
              </a:rPr>
              <a:t>定义：</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观测到的材料厚度比所涉及的光波长小数个量级。</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TextBox 1"/>
          <p:cNvSpPr txBox="1"/>
          <p:nvPr/>
        </p:nvSpPr>
        <p:spPr>
          <a:xfrm>
            <a:off x="823787" y="1372131"/>
            <a:ext cx="3851920" cy="523220"/>
          </a:xfrm>
          <a:prstGeom prst="rect">
            <a:avLst/>
          </a:prstGeom>
          <a:noFill/>
        </p:spPr>
        <p:txBody>
          <a:bodyPr wrap="square" rtlCol="0">
            <a:spAutoFit/>
          </a:bodyPr>
          <a:lstStyle/>
          <a:p>
            <a:r>
              <a:rPr lang="en-US" altLang="zh-CN" sz="2800"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What is 2D Materials</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rot="20502138">
            <a:off x="259564" y="1079742"/>
            <a:ext cx="360040" cy="1107996"/>
          </a:xfrm>
          <a:prstGeom prst="rect">
            <a:avLst/>
          </a:prstGeom>
          <a:noFill/>
        </p:spPr>
        <p:txBody>
          <a:bodyPr wrap="square" rtlCol="0">
            <a:spAutoFit/>
          </a:bodyPr>
          <a:lstStyle/>
          <a:p>
            <a:r>
              <a:rPr lang="en-US" altLang="zh-CN" sz="6600" dirty="0" smtClean="0">
                <a:solidFill>
                  <a:srgbClr val="C00000"/>
                </a:solidFill>
                <a:latin typeface="宋体" panose="02010600030101010101" pitchFamily="2" charset="-122"/>
                <a:ea typeface="宋体" panose="02010600030101010101" pitchFamily="2" charset="-122"/>
              </a:rPr>
              <a:t>?</a:t>
            </a:r>
            <a:endParaRPr lang="zh-CN" altLang="en-US" sz="6600" dirty="0">
              <a:solidFill>
                <a:srgbClr val="C00000"/>
              </a:solidFill>
              <a:latin typeface="宋体" panose="02010600030101010101" pitchFamily="2" charset="-122"/>
              <a:ea typeface="宋体" panose="02010600030101010101" pitchFamily="2" charset="-122"/>
            </a:endParaRPr>
          </a:p>
        </p:txBody>
      </p:sp>
      <p:sp>
        <p:nvSpPr>
          <p:cNvPr id="5" name="矩形 4"/>
          <p:cNvSpPr/>
          <p:nvPr/>
        </p:nvSpPr>
        <p:spPr>
          <a:xfrm>
            <a:off x="3952082" y="2337383"/>
            <a:ext cx="5012406" cy="369332"/>
          </a:xfrm>
          <a:prstGeom prst="rect">
            <a:avLst/>
          </a:prstGeom>
        </p:spPr>
        <p:txBody>
          <a:bodyPr wrap="square">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抽取</a:t>
            </a:r>
            <a:r>
              <a:rPr lang="zh-CN" altLang="en-US" b="1" dirty="0">
                <a:solidFill>
                  <a:srgbClr val="FF6600"/>
                </a:solidFill>
                <a:latin typeface="Times New Roman" panose="02020603050405020304" pitchFamily="18" charset="0"/>
                <a:ea typeface="楷体" panose="02010609060101010101" pitchFamily="49" charset="-122"/>
                <a:cs typeface="Times New Roman" panose="02020603050405020304" pitchFamily="18" charset="0"/>
              </a:rPr>
              <a:t>一层</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或者</a:t>
            </a:r>
            <a:r>
              <a:rPr lang="zh-CN" altLang="en-US" b="1" dirty="0">
                <a:solidFill>
                  <a:srgbClr val="FF6600"/>
                </a:solidFill>
                <a:latin typeface="Times New Roman" panose="02020603050405020304" pitchFamily="18" charset="0"/>
                <a:ea typeface="楷体" panose="02010609060101010101" pitchFamily="49" charset="-122"/>
                <a:cs typeface="Times New Roman" panose="02020603050405020304" pitchFamily="18" charset="0"/>
              </a:rPr>
              <a:t>数层</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原子（避免传统晶格失配问题）</a:t>
            </a:r>
            <a:endParaRPr lang="zh-CN" altLang="en-US" dirty="0"/>
          </a:p>
        </p:txBody>
      </p:sp>
      <p:sp>
        <p:nvSpPr>
          <p:cNvPr id="6" name="矩形 5"/>
          <p:cNvSpPr/>
          <p:nvPr/>
        </p:nvSpPr>
        <p:spPr>
          <a:xfrm>
            <a:off x="7157913" y="3140968"/>
            <a:ext cx="623889" cy="523220"/>
          </a:xfrm>
          <a:prstGeom prst="rect">
            <a:avLst/>
          </a:prstGeom>
        </p:spPr>
        <p:txBody>
          <a:bodyPr wrap="none">
            <a:spAutoFit/>
          </a:bodyPr>
          <a:lstStyle/>
          <a:p>
            <a:r>
              <a:rPr lang="en-US" altLang="zh-CN" sz="2800" b="1" dirty="0">
                <a:solidFill>
                  <a:srgbClr val="FF6600"/>
                </a:solidFill>
                <a:latin typeface="Times New Roman" panose="02020603050405020304" pitchFamily="18" charset="0"/>
                <a:ea typeface="楷体" panose="02010609060101010101" pitchFamily="49" charset="-122"/>
                <a:cs typeface="Times New Roman" panose="02020603050405020304" pitchFamily="18" charset="0"/>
              </a:rPr>
              <a:t>2D</a:t>
            </a:r>
            <a:endParaRPr lang="zh-CN" altLang="en-US" sz="2800" b="1" dirty="0">
              <a:solidFill>
                <a:srgbClr val="FF6600"/>
              </a:solidFill>
            </a:endParaRPr>
          </a:p>
        </p:txBody>
      </p:sp>
      <p:sp>
        <p:nvSpPr>
          <p:cNvPr id="9" name="矩形 8"/>
          <p:cNvSpPr/>
          <p:nvPr/>
        </p:nvSpPr>
        <p:spPr>
          <a:xfrm>
            <a:off x="463747" y="2198884"/>
            <a:ext cx="2884117" cy="646331"/>
          </a:xfrm>
          <a:prstGeom prst="rect">
            <a:avLst/>
          </a:prstGeom>
        </p:spPr>
        <p:txBody>
          <a:bodyPr wrap="square">
            <a:spAutoFit/>
          </a:bodyPr>
          <a:lstStyle/>
          <a:p>
            <a:pPr>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同层</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原子</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作用力，</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层</a:t>
            </a:r>
            <a:r>
              <a:rPr lang="zh-CN" altLang="en-US" dirty="0">
                <a:latin typeface="Times New Roman" panose="02020603050405020304" pitchFamily="18" charset="0"/>
                <a:ea typeface="楷体" panose="02010609060101010101" pitchFamily="49" charset="-122"/>
                <a:cs typeface="Times New Roman" panose="02020603050405020304" pitchFamily="18" charset="0"/>
              </a:rPr>
              <a:t>间</a:t>
            </a:r>
            <a:r>
              <a:rPr lang="zh-CN" altLang="en-US" b="1" dirty="0">
                <a:solidFill>
                  <a:srgbClr val="00B0F0"/>
                </a:solidFill>
                <a:latin typeface="Times New Roman" panose="02020603050405020304" pitchFamily="18" charset="0"/>
                <a:ea typeface="楷体" panose="02010609060101010101" pitchFamily="49" charset="-122"/>
                <a:cs typeface="Times New Roman" panose="02020603050405020304" pitchFamily="18" charset="0"/>
              </a:rPr>
              <a:t>范德瓦尔斯</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相互作用</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右箭头 9"/>
          <p:cNvSpPr/>
          <p:nvPr/>
        </p:nvSpPr>
        <p:spPr>
          <a:xfrm>
            <a:off x="3370830" y="2408067"/>
            <a:ext cx="288032" cy="2279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1" name="右箭头 10"/>
          <p:cNvSpPr/>
          <p:nvPr/>
        </p:nvSpPr>
        <p:spPr>
          <a:xfrm>
            <a:off x="6509841" y="3344635"/>
            <a:ext cx="288032" cy="2279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12" name="矩形 11"/>
          <p:cNvSpPr/>
          <p:nvPr/>
        </p:nvSpPr>
        <p:spPr>
          <a:xfrm>
            <a:off x="465232" y="4365104"/>
            <a:ext cx="8355240" cy="2308324"/>
          </a:xfrm>
          <a:prstGeom prst="rect">
            <a:avLst/>
          </a:prstGeom>
        </p:spPr>
        <p:txBody>
          <a:bodyPr wrap="square">
            <a:spAutoFit/>
          </a:bodyPr>
          <a:lstStyle/>
          <a:p>
            <a:pPr marL="285750" indent="-285750">
              <a:lnSpc>
                <a:spcPct val="200000"/>
              </a:lnSpc>
              <a:spcBef>
                <a:spcPct val="0"/>
              </a:spcBef>
              <a:buFont typeface="Wingdings" panose="05000000000000000000" pitchFamily="2" charset="2"/>
              <a:buChar char="Ø"/>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垂直平面方向的量子局限效应导致特殊电学和光学特性；</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200000"/>
              </a:lnSpc>
              <a:spcBef>
                <a:spcPct val="0"/>
              </a:spcBef>
              <a:buFont typeface="Wingdings" panose="05000000000000000000" pitchFamily="2" charset="2"/>
              <a:buChar char="Ø"/>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表面</a:t>
            </a:r>
            <a:r>
              <a:rPr lang="zh-CN" altLang="en-US" dirty="0">
                <a:latin typeface="Times New Roman" panose="02020603050405020304" pitchFamily="18" charset="0"/>
                <a:ea typeface="楷体" panose="02010609060101010101" pitchFamily="49" charset="-122"/>
                <a:cs typeface="Times New Roman" panose="02020603050405020304" pitchFamily="18" charset="0"/>
              </a:rPr>
              <a:t>被</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自然钝化，无任何</a:t>
            </a:r>
            <a:r>
              <a:rPr lang="zh-CN" altLang="en-US" dirty="0">
                <a:latin typeface="Times New Roman" panose="02020603050405020304" pitchFamily="18" charset="0"/>
                <a:ea typeface="楷体" panose="02010609060101010101" pitchFamily="49" charset="-122"/>
                <a:cs typeface="Times New Roman" panose="02020603050405020304" pitchFamily="18" charset="0"/>
              </a:rPr>
              <a:t>悬挂键</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，更</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容易与其他光学结构集成（波导或腔）；</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200000"/>
              </a:lnSpc>
              <a:spcBef>
                <a:spcPct val="0"/>
              </a:spcBef>
              <a:buFont typeface="Wingdings" panose="05000000000000000000" pitchFamily="2" charset="2"/>
              <a:buChar char="Ø"/>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厚度是</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原子尺度，</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但仍可以</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和</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光有强烈相互作用</a:t>
            </a:r>
            <a:r>
              <a:rPr lang="zh-CN" altLang="en-US" dirty="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marL="285750" indent="-285750">
              <a:lnSpc>
                <a:spcPct val="200000"/>
              </a:lnSpc>
              <a:spcBef>
                <a:spcPct val="0"/>
              </a:spcBef>
              <a:buFont typeface="Wingdings" panose="05000000000000000000" pitchFamily="2" charset="2"/>
              <a:buChar char="Ø"/>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可在</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很大的电磁波谱范围内有所应用。</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矩形 12"/>
          <p:cNvSpPr/>
          <p:nvPr/>
        </p:nvSpPr>
        <p:spPr>
          <a:xfrm>
            <a:off x="385276" y="3995772"/>
            <a:ext cx="2326278" cy="369332"/>
          </a:xfrm>
          <a:prstGeom prst="rect">
            <a:avLst/>
          </a:prstGeom>
          <a:solidFill>
            <a:schemeClr val="tx2">
              <a:lumMod val="60000"/>
              <a:lumOff val="40000"/>
            </a:schemeClr>
          </a:solidFill>
        </p:spPr>
        <p:txBody>
          <a:bodyPr wrap="none">
            <a:spAutoFit/>
          </a:bodyPr>
          <a:lstStyle/>
          <a:p>
            <a:pPr>
              <a:spcBef>
                <a:spcPct val="0"/>
              </a:spcBef>
            </a:pPr>
            <a:r>
              <a:rPr lang="en-US" altLang="zh-CN"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2D</a:t>
            </a:r>
            <a:r>
              <a:rPr lang="zh-CN" altLang="en-US"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材料的特殊性质：</a:t>
            </a:r>
            <a:endParaRPr lang="en-US" altLang="zh-CN"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09653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6</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4" name="矩形 3"/>
          <p:cNvSpPr/>
          <p:nvPr/>
        </p:nvSpPr>
        <p:spPr>
          <a:xfrm>
            <a:off x="1083544" y="2072440"/>
            <a:ext cx="7883495" cy="2308324"/>
          </a:xfrm>
          <a:prstGeom prst="rect">
            <a:avLst/>
          </a:prstGeom>
        </p:spPr>
        <p:txBody>
          <a:bodyPr wrap="square">
            <a:spAutoFit/>
          </a:bodyPr>
          <a:lstStyle/>
          <a:p>
            <a:pPr>
              <a:lnSpc>
                <a:spcPct val="200000"/>
              </a:lnSpc>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石墨</a:t>
            </a:r>
            <a:r>
              <a:rPr lang="zh-CN" altLang="en-US" dirty="0">
                <a:latin typeface="Times New Roman" panose="02020603050405020304" pitchFamily="18" charset="0"/>
                <a:ea typeface="楷体" panose="02010609060101010101" pitchFamily="49" charset="-122"/>
                <a:cs typeface="Times New Roman" panose="02020603050405020304" pitchFamily="18" charset="0"/>
              </a:rPr>
              <a:t>烯  半金属</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特性</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zh-CN" altLang="en-US" b="1" dirty="0">
                <a:latin typeface="Times New Roman" panose="02020603050405020304" pitchFamily="18" charset="0"/>
                <a:ea typeface="楷体" panose="02010609060101010101" pitchFamily="49" charset="-122"/>
                <a:cs typeface="Times New Roman" panose="02020603050405020304" pitchFamily="18" charset="0"/>
              </a:rPr>
              <a:t>过渡金属硫化物</a:t>
            </a:r>
            <a:r>
              <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TMD</a:t>
            </a:r>
            <a:r>
              <a:rPr lang="zh-CN" altLang="en-US" dirty="0">
                <a:latin typeface="Times New Roman" panose="02020603050405020304" pitchFamily="18" charset="0"/>
                <a:ea typeface="楷体" panose="02010609060101010101" pitchFamily="49" charset="-122"/>
                <a:cs typeface="Times New Roman" panose="02020603050405020304" pitchFamily="18" charset="0"/>
              </a:rPr>
              <a:t>（如</a:t>
            </a:r>
            <a:r>
              <a:rPr lang="en-US" altLang="zh-CN" dirty="0">
                <a:latin typeface="Times New Roman" panose="02020603050405020304" pitchFamily="18" charset="0"/>
                <a:ea typeface="楷体" panose="02010609060101010101" pitchFamily="49" charset="-122"/>
                <a:cs typeface="Times New Roman" panose="02020603050405020304" pitchFamily="18" charset="0"/>
              </a:rPr>
              <a:t>MoS</a:t>
            </a:r>
            <a:r>
              <a:rPr lang="en-US" altLang="zh-CN" baseline="-25000" dirty="0">
                <a:latin typeface="Times New Roman" panose="02020603050405020304" pitchFamily="18" charset="0"/>
                <a:ea typeface="楷体" panose="02010609060101010101" pitchFamily="49" charset="-122"/>
                <a:cs typeface="Times New Roman" panose="02020603050405020304" pitchFamily="18" charset="0"/>
              </a:rPr>
              <a:t>2 </a:t>
            </a:r>
            <a:r>
              <a:rPr lang="zh-CN" altLang="en-US" dirty="0">
                <a:latin typeface="Times New Roman" panose="02020603050405020304" pitchFamily="18" charset="0"/>
                <a:ea typeface="楷体" panose="02010609060101010101" pitchFamily="49" charset="-122"/>
                <a:cs typeface="Times New Roman" panose="02020603050405020304" pitchFamily="18" charset="0"/>
              </a:rPr>
              <a:t>） 半导体</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特性</a:t>
            </a:r>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六方氮化硼（</a:t>
            </a:r>
            <a:r>
              <a:rPr lang="en-US" altLang="zh-CN" dirty="0" err="1" smtClean="0">
                <a:latin typeface="Times New Roman" panose="02020603050405020304" pitchFamily="18" charset="0"/>
                <a:ea typeface="楷体" panose="02010609060101010101" pitchFamily="49" charset="-122"/>
                <a:cs typeface="Times New Roman" panose="02020603050405020304" pitchFamily="18" charset="0"/>
              </a:rPr>
              <a:t>hBN</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a:p>
            <a:pPr>
              <a:lnSpc>
                <a:spcPct val="200000"/>
              </a:lnSpc>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绝缘特性黑磷（</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BP</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385276" y="1403484"/>
            <a:ext cx="1848583" cy="461665"/>
          </a:xfrm>
          <a:prstGeom prst="rect">
            <a:avLst/>
          </a:prstGeom>
          <a:solidFill>
            <a:schemeClr val="tx2">
              <a:lumMod val="60000"/>
              <a:lumOff val="40000"/>
            </a:schemeClr>
          </a:solidFill>
        </p:spPr>
        <p:txBody>
          <a:bodyPr wrap="none">
            <a:spAutoFit/>
          </a:bodyPr>
          <a:lstStyle/>
          <a:p>
            <a:pPr>
              <a:spcBef>
                <a:spcPct val="0"/>
              </a:spcBef>
            </a:pPr>
            <a:r>
              <a:rPr lang="zh-CN" altLang="en-US" sz="2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典型</a:t>
            </a:r>
            <a:r>
              <a:rPr lang="en-US" altLang="zh-CN" sz="2400" dirty="0" smtClean="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2D</a:t>
            </a:r>
            <a:r>
              <a:rPr lang="zh-CN" altLang="en-US" sz="24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材料</a:t>
            </a:r>
          </a:p>
        </p:txBody>
      </p:sp>
      <p:sp>
        <p:nvSpPr>
          <p:cNvPr id="2" name="TextBox 1"/>
          <p:cNvSpPr txBox="1"/>
          <p:nvPr/>
        </p:nvSpPr>
        <p:spPr>
          <a:xfrm>
            <a:off x="6444208" y="3041936"/>
            <a:ext cx="3600400" cy="369332"/>
          </a:xfrm>
          <a:prstGeom prst="rect">
            <a:avLst/>
          </a:prstGeom>
          <a:noFill/>
        </p:spPr>
        <p:txBody>
          <a:bodyPr wrap="square" rtlCol="0">
            <a:spAutoFit/>
          </a:bodyPr>
          <a:lstStyle/>
          <a:p>
            <a:r>
              <a:rPr lang="zh-CN" altLang="en-US" b="1" dirty="0" smtClean="0">
                <a:solidFill>
                  <a:srgbClr val="0070C0"/>
                </a:solidFill>
              </a:rPr>
              <a:t>丰富的物理表征，</a:t>
            </a:r>
            <a:endParaRPr lang="zh-CN" altLang="en-US" b="1" dirty="0">
              <a:solidFill>
                <a:srgbClr val="0070C0"/>
              </a:solidFill>
            </a:endParaRPr>
          </a:p>
        </p:txBody>
      </p:sp>
      <p:sp>
        <p:nvSpPr>
          <p:cNvPr id="3" name="矩形 2"/>
          <p:cNvSpPr/>
          <p:nvPr/>
        </p:nvSpPr>
        <p:spPr>
          <a:xfrm>
            <a:off x="1765044" y="4931876"/>
            <a:ext cx="1338828" cy="369332"/>
          </a:xfrm>
          <a:prstGeom prst="rect">
            <a:avLst/>
          </a:prstGeom>
        </p:spPr>
        <p:txBody>
          <a:bodyPr wrap="none">
            <a:spAutoFit/>
          </a:bodyPr>
          <a:lstStyle/>
          <a:p>
            <a:r>
              <a:rPr lang="zh-CN" altLang="en-US" dirty="0">
                <a:solidFill>
                  <a:srgbClr val="C00000"/>
                </a:solidFill>
              </a:rPr>
              <a:t>宽带</a:t>
            </a:r>
            <a:r>
              <a:rPr lang="zh-CN" altLang="en-US" dirty="0" smtClean="0">
                <a:solidFill>
                  <a:srgbClr val="C00000"/>
                </a:solidFill>
              </a:rPr>
              <a:t>半导体</a:t>
            </a:r>
            <a:endParaRPr lang="zh-CN" altLang="en-US" dirty="0">
              <a:solidFill>
                <a:srgbClr val="C00000"/>
              </a:solidFill>
            </a:endParaRPr>
          </a:p>
        </p:txBody>
      </p:sp>
      <p:sp>
        <p:nvSpPr>
          <p:cNvPr id="6" name="矩形 5"/>
          <p:cNvSpPr/>
          <p:nvPr/>
        </p:nvSpPr>
        <p:spPr>
          <a:xfrm>
            <a:off x="893197" y="5755688"/>
            <a:ext cx="5262979" cy="369332"/>
          </a:xfrm>
          <a:prstGeom prst="rect">
            <a:avLst/>
          </a:prstGeom>
          <a:ln>
            <a:solidFill>
              <a:srgbClr val="00B050"/>
            </a:solidFill>
          </a:ln>
        </p:spPr>
        <p:txBody>
          <a:bodyPr wrap="none">
            <a:spAutoFit/>
          </a:bodyPr>
          <a:lstStyle/>
          <a:p>
            <a:r>
              <a:rPr lang="en-US" altLang="zh-CN" dirty="0"/>
              <a:t>——</a:t>
            </a:r>
            <a:r>
              <a:rPr lang="zh-CN" altLang="en-US" dirty="0" smtClean="0"/>
              <a:t>提供</a:t>
            </a:r>
            <a:r>
              <a:rPr lang="zh-CN" altLang="en-US" dirty="0"/>
              <a:t>了不同光电子功能的新概念器件的</a:t>
            </a:r>
            <a:r>
              <a:rPr lang="zh-CN" altLang="en-US" dirty="0" smtClean="0"/>
              <a:t>机会！</a:t>
            </a:r>
            <a:endParaRPr lang="zh-CN" altLang="en-US" dirty="0"/>
          </a:p>
        </p:txBody>
      </p:sp>
      <p:sp>
        <p:nvSpPr>
          <p:cNvPr id="9" name="矩形 8"/>
          <p:cNvSpPr/>
          <p:nvPr/>
        </p:nvSpPr>
        <p:spPr>
          <a:xfrm>
            <a:off x="3421228" y="4924227"/>
            <a:ext cx="1338828" cy="369332"/>
          </a:xfrm>
          <a:prstGeom prst="rect">
            <a:avLst/>
          </a:prstGeom>
        </p:spPr>
        <p:txBody>
          <a:bodyPr wrap="none">
            <a:spAutoFit/>
          </a:bodyPr>
          <a:lstStyle/>
          <a:p>
            <a:r>
              <a:rPr lang="zh-CN" altLang="en-US" dirty="0">
                <a:solidFill>
                  <a:srgbClr val="C00000"/>
                </a:solidFill>
              </a:rPr>
              <a:t>窄带半导体</a:t>
            </a:r>
          </a:p>
        </p:txBody>
      </p:sp>
      <p:sp>
        <p:nvSpPr>
          <p:cNvPr id="10" name="矩形 9"/>
          <p:cNvSpPr/>
          <p:nvPr/>
        </p:nvSpPr>
        <p:spPr>
          <a:xfrm>
            <a:off x="5072233" y="4924227"/>
            <a:ext cx="941283" cy="369332"/>
          </a:xfrm>
          <a:prstGeom prst="rect">
            <a:avLst/>
          </a:prstGeom>
        </p:spPr>
        <p:txBody>
          <a:bodyPr wrap="none">
            <a:spAutoFit/>
          </a:bodyPr>
          <a:lstStyle/>
          <a:p>
            <a:r>
              <a:rPr lang="zh-CN" altLang="en-US" dirty="0">
                <a:solidFill>
                  <a:srgbClr val="C00000"/>
                </a:solidFill>
              </a:rPr>
              <a:t>半金属</a:t>
            </a:r>
            <a:r>
              <a:rPr lang="en-US" altLang="zh-CN" dirty="0">
                <a:solidFill>
                  <a:srgbClr val="C00000"/>
                </a:solidFill>
              </a:rPr>
              <a:t> </a:t>
            </a:r>
            <a:endParaRPr lang="zh-CN" altLang="en-US" dirty="0">
              <a:solidFill>
                <a:srgbClr val="C00000"/>
              </a:solidFill>
            </a:endParaRPr>
          </a:p>
        </p:txBody>
      </p:sp>
      <p:sp>
        <p:nvSpPr>
          <p:cNvPr id="11" name="矩形 10"/>
          <p:cNvSpPr/>
          <p:nvPr/>
        </p:nvSpPr>
        <p:spPr>
          <a:xfrm>
            <a:off x="6375297" y="4909322"/>
            <a:ext cx="646331" cy="369332"/>
          </a:xfrm>
          <a:prstGeom prst="rect">
            <a:avLst/>
          </a:prstGeom>
        </p:spPr>
        <p:txBody>
          <a:bodyPr wrap="none">
            <a:spAutoFit/>
          </a:bodyPr>
          <a:lstStyle/>
          <a:p>
            <a:r>
              <a:rPr lang="zh-CN" altLang="en-US" dirty="0">
                <a:solidFill>
                  <a:srgbClr val="C00000"/>
                </a:solidFill>
              </a:rPr>
              <a:t>金属</a:t>
            </a:r>
          </a:p>
        </p:txBody>
      </p:sp>
      <p:sp>
        <p:nvSpPr>
          <p:cNvPr id="12" name="右箭头 11"/>
          <p:cNvSpPr/>
          <p:nvPr/>
        </p:nvSpPr>
        <p:spPr>
          <a:xfrm>
            <a:off x="3155598" y="5003884"/>
            <a:ext cx="288032" cy="2279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solidFill>
                <a:srgbClr val="C00000"/>
              </a:solidFill>
            </a:endParaRPr>
          </a:p>
        </p:txBody>
      </p:sp>
      <p:sp>
        <p:nvSpPr>
          <p:cNvPr id="13" name="右箭头 12"/>
          <p:cNvSpPr/>
          <p:nvPr/>
        </p:nvSpPr>
        <p:spPr>
          <a:xfrm>
            <a:off x="4784201" y="5002560"/>
            <a:ext cx="288032" cy="2279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solidFill>
                <a:srgbClr val="C00000"/>
              </a:solidFill>
            </a:endParaRPr>
          </a:p>
        </p:txBody>
      </p:sp>
      <p:sp>
        <p:nvSpPr>
          <p:cNvPr id="14" name="右箭头 13"/>
          <p:cNvSpPr/>
          <p:nvPr/>
        </p:nvSpPr>
        <p:spPr>
          <a:xfrm>
            <a:off x="6030419" y="5002559"/>
            <a:ext cx="288032" cy="227963"/>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solidFill>
                <a:srgbClr val="C00000"/>
              </a:solidFill>
            </a:endParaRPr>
          </a:p>
        </p:txBody>
      </p:sp>
      <p:sp>
        <p:nvSpPr>
          <p:cNvPr id="15" name="右大括号 14"/>
          <p:cNvSpPr/>
          <p:nvPr/>
        </p:nvSpPr>
        <p:spPr>
          <a:xfrm>
            <a:off x="6156176" y="2072440"/>
            <a:ext cx="126040" cy="23083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788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144702" y="692696"/>
            <a:ext cx="6597788" cy="5697389"/>
          </a:xfrm>
          <a:prstGeom prst="rect">
            <a:avLst/>
          </a:prstGeom>
        </p:spPr>
      </p:pic>
      <p:sp>
        <p:nvSpPr>
          <p:cNvPr id="5" name="矩形 4"/>
          <p:cNvSpPr/>
          <p:nvPr/>
        </p:nvSpPr>
        <p:spPr>
          <a:xfrm>
            <a:off x="2132707" y="260648"/>
            <a:ext cx="4621778" cy="369332"/>
          </a:xfrm>
          <a:prstGeom prst="rect">
            <a:avLst/>
          </a:prstGeom>
        </p:spPr>
        <p:txBody>
          <a:bodyPr wrap="none">
            <a:spAutoFit/>
          </a:bodyPr>
          <a:lstStyle/>
          <a:p>
            <a:pPr>
              <a:spcBef>
                <a:spcPct val="0"/>
              </a:spcBef>
            </a:pPr>
            <a:r>
              <a:rPr lang="en-US" altLang="zh-CN"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2D</a:t>
            </a:r>
            <a:r>
              <a:rPr lang="zh-CN" altLang="en-US"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材料在电磁波谱的很大范围内均有应用。</a:t>
            </a:r>
            <a:endParaRPr lang="en-US" altLang="zh-CN"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p:cNvSpPr/>
          <p:nvPr/>
        </p:nvSpPr>
        <p:spPr>
          <a:xfrm>
            <a:off x="1187624" y="6372036"/>
            <a:ext cx="8640962" cy="369332"/>
          </a:xfrm>
          <a:prstGeom prst="rect">
            <a:avLst/>
          </a:prstGeom>
        </p:spPr>
        <p:txBody>
          <a:bodyPr wrap="square">
            <a:spAutoFit/>
          </a:bodyPr>
          <a:lstStyle/>
          <a:p>
            <a:pPr>
              <a:spcBef>
                <a:spcPct val="0"/>
              </a:spcBef>
            </a:pP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六方氮化硼（</a:t>
            </a:r>
            <a:r>
              <a:rPr lang="en-US" altLang="zh-CN" dirty="0" err="1" smtClean="0">
                <a:latin typeface="Times New Roman" panose="02020603050405020304" pitchFamily="18" charset="0"/>
                <a:ea typeface="楷体" panose="02010609060101010101" pitchFamily="49" charset="-122"/>
                <a:cs typeface="Times New Roman" panose="02020603050405020304" pitchFamily="18" charset="0"/>
              </a:rPr>
              <a:t>hBN</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 MoS</a:t>
            </a:r>
            <a:r>
              <a:rPr lang="en-US" altLang="zh-CN" baseline="-2500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黑磷（</a:t>
            </a:r>
            <a:r>
              <a:rPr lang="en-US" altLang="zh-CN" dirty="0" smtClean="0">
                <a:latin typeface="Times New Roman" panose="02020603050405020304" pitchFamily="18" charset="0"/>
                <a:ea typeface="楷体" panose="02010609060101010101" pitchFamily="49" charset="-122"/>
                <a:cs typeface="Times New Roman" panose="02020603050405020304" pitchFamily="18" charset="0"/>
              </a:rPr>
              <a:t>BP</a:t>
            </a:r>
            <a:r>
              <a:rPr lang="zh-CN" altLang="en-US" dirty="0" smtClean="0">
                <a:latin typeface="Times New Roman" panose="02020603050405020304" pitchFamily="18" charset="0"/>
                <a:ea typeface="楷体" panose="02010609060101010101" pitchFamily="49" charset="-122"/>
                <a:cs typeface="Times New Roman" panose="02020603050405020304" pitchFamily="18" charset="0"/>
              </a:rPr>
              <a:t>）       石墨烯的原子结构。</a:t>
            </a:r>
            <a:endParaRPr lang="en-US" altLang="zh-CN" dirty="0" smtClean="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46441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8</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4" name="标题 1"/>
          <p:cNvSpPr>
            <a:spLocks noGrp="1"/>
          </p:cNvSpPr>
          <p:nvPr>
            <p:ph type="title"/>
          </p:nvPr>
        </p:nvSpPr>
        <p:spPr>
          <a:xfrm>
            <a:off x="1830238" y="1019408"/>
            <a:ext cx="8229600" cy="1143000"/>
          </a:xfrm>
        </p:spPr>
        <p:txBody>
          <a:bodyPr>
            <a:normAutofit/>
          </a:bodyPr>
          <a:lstStyle/>
          <a:p>
            <a:r>
              <a:rPr lang="en-US" altLang="zh-CN" sz="2000" dirty="0" smtClean="0">
                <a:solidFill>
                  <a:srgbClr val="0070C0"/>
                </a:solidFill>
              </a:rPr>
              <a:t>——Electronic and optical properties</a:t>
            </a:r>
            <a:endParaRPr lang="zh-CN" altLang="en-US" sz="2000" dirty="0">
              <a:solidFill>
                <a:srgbClr val="0070C0"/>
              </a:solidFill>
            </a:endParaRPr>
          </a:p>
        </p:txBody>
      </p:sp>
      <p:pic>
        <p:nvPicPr>
          <p:cNvPr id="5" name="Picture 2"/>
          <p:cNvPicPr>
            <a:picLocks noGrp="1" noChangeAspect="1" noChangeArrowheads="1"/>
          </p:cNvPicPr>
          <p:nvPr>
            <p:ph idx="1"/>
          </p:nvPr>
        </p:nvPicPr>
        <p:blipFill rotWithShape="1">
          <a:blip r:embed="rId3"/>
          <a:srcRect b="30625"/>
          <a:stretch/>
        </p:blipFill>
        <p:spPr bwMode="auto">
          <a:xfrm>
            <a:off x="107504" y="1998636"/>
            <a:ext cx="9001000" cy="2438476"/>
          </a:xfrm>
          <a:prstGeom prst="rect">
            <a:avLst/>
          </a:prstGeom>
          <a:noFill/>
          <a:ln w="9525">
            <a:noFill/>
            <a:miter lim="800000"/>
            <a:headEnd/>
            <a:tailEnd/>
          </a:ln>
          <a:effectLst/>
        </p:spPr>
      </p:pic>
      <p:sp>
        <p:nvSpPr>
          <p:cNvPr id="6" name="TextBox 5"/>
          <p:cNvSpPr txBox="1"/>
          <p:nvPr/>
        </p:nvSpPr>
        <p:spPr>
          <a:xfrm>
            <a:off x="2407346" y="4206582"/>
            <a:ext cx="3672800" cy="338554"/>
          </a:xfrm>
          <a:prstGeom prst="rect">
            <a:avLst/>
          </a:prstGeom>
          <a:noFill/>
        </p:spPr>
        <p:txBody>
          <a:bodyPr wrap="none" rtlCol="0">
            <a:spAutoFit/>
          </a:bodyPr>
          <a:lstStyle/>
          <a:p>
            <a:r>
              <a:rPr lang="zh-CN" altLang="en-US" sz="1600" dirty="0" smtClean="0">
                <a:solidFill>
                  <a:srgbClr val="0070C0"/>
                </a:solidFill>
              </a:rPr>
              <a:t>自旋轨道作用产生能带分裂</a:t>
            </a:r>
            <a:r>
              <a:rPr lang="en-US" altLang="zh-CN" sz="1600" dirty="0" smtClean="0">
                <a:solidFill>
                  <a:srgbClr val="0070C0"/>
                </a:solidFill>
              </a:rPr>
              <a:t>——</a:t>
            </a:r>
            <a:r>
              <a:rPr lang="zh-CN" altLang="en-US" sz="1600" dirty="0" smtClean="0">
                <a:solidFill>
                  <a:srgbClr val="0070C0"/>
                </a:solidFill>
              </a:rPr>
              <a:t>谷自旋</a:t>
            </a:r>
            <a:endParaRPr lang="zh-CN" altLang="en-US" sz="1600" dirty="0">
              <a:solidFill>
                <a:srgbClr val="0070C0"/>
              </a:solidFill>
            </a:endParaRPr>
          </a:p>
        </p:txBody>
      </p:sp>
      <p:sp>
        <p:nvSpPr>
          <p:cNvPr id="9" name="矩形 8"/>
          <p:cNvSpPr/>
          <p:nvPr/>
        </p:nvSpPr>
        <p:spPr>
          <a:xfrm>
            <a:off x="179512" y="1336993"/>
            <a:ext cx="3072454" cy="553998"/>
          </a:xfrm>
          <a:prstGeom prst="rect">
            <a:avLst/>
          </a:prstGeom>
          <a:solidFill>
            <a:srgbClr val="00B0F0"/>
          </a:solidFill>
        </p:spPr>
        <p:txBody>
          <a:bodyPr wrap="square">
            <a:spAutoFit/>
          </a:bodyPr>
          <a:lstStyle/>
          <a:p>
            <a:pPr>
              <a:lnSpc>
                <a:spcPct val="150000"/>
              </a:lnSpc>
              <a:spcBef>
                <a:spcPct val="0"/>
              </a:spcBef>
            </a:pPr>
            <a:r>
              <a:rPr lang="zh-CN" altLang="en-US" sz="20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过渡金属</a:t>
            </a:r>
            <a:r>
              <a:rPr lang="zh-CN" altLang="en-US" sz="2000" b="1"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硫化物 </a:t>
            </a:r>
            <a:r>
              <a:rPr lang="en-US" altLang="zh-CN" sz="2000" b="1" dirty="0" smtClean="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TMD</a:t>
            </a:r>
            <a:endParaRPr lang="en-US" altLang="zh-CN" sz="20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p:cNvSpPr/>
          <p:nvPr/>
        </p:nvSpPr>
        <p:spPr>
          <a:xfrm>
            <a:off x="4094804" y="4580557"/>
            <a:ext cx="827584" cy="559127"/>
          </a:xfrm>
          <a:prstGeom prst="rect">
            <a:avLst/>
          </a:prstGeom>
        </p:spPr>
        <p:txBody>
          <a:bodyPr wrap="square">
            <a:spAutoFit/>
          </a:bodyPr>
          <a:lstStyle/>
          <a:p>
            <a:pPr>
              <a:lnSpc>
                <a:spcPct val="200000"/>
              </a:lnSpc>
              <a:spcBef>
                <a:spcPct val="0"/>
              </a:spcBef>
            </a:pPr>
            <a:r>
              <a:rPr lang="zh-CN" altLang="en-US"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单层</a:t>
            </a:r>
            <a:endParaRPr lang="en-US" altLang="zh-CN"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矩形 10"/>
          <p:cNvSpPr/>
          <p:nvPr/>
        </p:nvSpPr>
        <p:spPr>
          <a:xfrm>
            <a:off x="1907704" y="4735500"/>
            <a:ext cx="1980029" cy="611001"/>
          </a:xfrm>
          <a:prstGeom prst="rect">
            <a:avLst/>
          </a:prstGeom>
        </p:spPr>
        <p:txBody>
          <a:bodyPr wrap="none">
            <a:spAutoFit/>
          </a:bodyPr>
          <a:lstStyle/>
          <a:p>
            <a:pPr>
              <a:lnSpc>
                <a:spcPct val="200000"/>
              </a:lnSpc>
              <a:spcBef>
                <a:spcPct val="0"/>
              </a:spcBef>
            </a:pPr>
            <a:r>
              <a:rPr lang="zh-CN" altLang="en-US"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间接带隙半导体</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矩形 11"/>
          <p:cNvSpPr/>
          <p:nvPr/>
        </p:nvSpPr>
        <p:spPr>
          <a:xfrm>
            <a:off x="5130169" y="4715329"/>
            <a:ext cx="1980029" cy="611001"/>
          </a:xfrm>
          <a:prstGeom prst="rect">
            <a:avLst/>
          </a:prstGeom>
        </p:spPr>
        <p:txBody>
          <a:bodyPr wrap="none">
            <a:spAutoFit/>
          </a:bodyPr>
          <a:lstStyle/>
          <a:p>
            <a:pPr>
              <a:lnSpc>
                <a:spcPct val="200000"/>
              </a:lnSpc>
              <a:spcBef>
                <a:spcPct val="0"/>
              </a:spcBef>
            </a:pP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直接带隙半导体</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右箭头 12"/>
          <p:cNvSpPr/>
          <p:nvPr/>
        </p:nvSpPr>
        <p:spPr>
          <a:xfrm>
            <a:off x="3941136" y="5038494"/>
            <a:ext cx="1134920" cy="18436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solidFill>
                <a:srgbClr val="C00000"/>
              </a:solidFill>
            </a:endParaRPr>
          </a:p>
        </p:txBody>
      </p:sp>
      <p:sp>
        <p:nvSpPr>
          <p:cNvPr id="14" name="右箭头 13"/>
          <p:cNvSpPr/>
          <p:nvPr/>
        </p:nvSpPr>
        <p:spPr>
          <a:xfrm rot="5400000">
            <a:off x="4178026" y="5538050"/>
            <a:ext cx="567459" cy="18436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solidFill>
                <a:srgbClr val="C00000"/>
              </a:solidFill>
            </a:endParaRPr>
          </a:p>
        </p:txBody>
      </p:sp>
      <p:sp>
        <p:nvSpPr>
          <p:cNvPr id="15" name="矩形 14"/>
          <p:cNvSpPr/>
          <p:nvPr/>
        </p:nvSpPr>
        <p:spPr>
          <a:xfrm>
            <a:off x="3203848" y="5961474"/>
            <a:ext cx="2749471" cy="707886"/>
          </a:xfrm>
          <a:prstGeom prst="rect">
            <a:avLst/>
          </a:prstGeom>
        </p:spPr>
        <p:txBody>
          <a:bodyPr wrap="none">
            <a:spAutoFit/>
          </a:bodyPr>
          <a:lstStyle/>
          <a:p>
            <a:pPr>
              <a:lnSpc>
                <a:spcPct val="200000"/>
              </a:lnSpc>
              <a:spcBef>
                <a:spcPct val="0"/>
              </a:spcBef>
            </a:pPr>
            <a:r>
              <a:rPr lang="zh-CN" altLang="en-US" sz="2000" dirty="0" smtClean="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发光信号达量级性增强</a:t>
            </a:r>
            <a:endParaRPr lang="en-US" altLang="zh-CN" sz="20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4226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7"/>
          <p:cNvSpPr>
            <a:spLocks noGrp="1"/>
          </p:cNvSpPr>
          <p:nvPr>
            <p:ph type="sldNum" sz="quarter" idx="12"/>
          </p:nvPr>
        </p:nvSpPr>
        <p:spPr>
          <a:xfrm>
            <a:off x="6553200" y="6376249"/>
            <a:ext cx="2133600" cy="365125"/>
          </a:xfrm>
        </p:spPr>
        <p:txBody>
          <a:bodyPr/>
          <a:lstStyle/>
          <a:p>
            <a:fld id="{408FF61D-70BC-4D1E-BFB6-67567C70BAF3}" type="slidenum">
              <a:rPr lang="zh-CN" altLang="en-US" sz="1100">
                <a:solidFill>
                  <a:prstClr val="black"/>
                </a:solidFill>
                <a:latin typeface="Adobe 黑体 Std R" panose="020B0400000000000000" pitchFamily="34" charset="-122"/>
                <a:ea typeface="Adobe 黑体 Std R" panose="020B0400000000000000" pitchFamily="34" charset="-122"/>
              </a:rPr>
              <a:pPr/>
              <a:t>9</a:t>
            </a:fld>
            <a:endParaRPr lang="zh-CN" altLang="en-US" sz="1100" dirty="0">
              <a:solidFill>
                <a:prstClr val="black"/>
              </a:solidFill>
              <a:latin typeface="Adobe 黑体 Std R" panose="020B0400000000000000" pitchFamily="34" charset="-122"/>
              <a:ea typeface="Adobe 黑体 Std R" panose="020B0400000000000000" pitchFamily="34" charset="-122"/>
            </a:endParaRPr>
          </a:p>
        </p:txBody>
      </p:sp>
      <p:sp>
        <p:nvSpPr>
          <p:cNvPr id="7" name="矩形 6"/>
          <p:cNvSpPr/>
          <p:nvPr/>
        </p:nvSpPr>
        <p:spPr>
          <a:xfrm>
            <a:off x="611560" y="254874"/>
            <a:ext cx="8088854" cy="73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dirty="0">
                <a:solidFill>
                  <a:srgbClr val="C00000"/>
                </a:solidFill>
              </a:rPr>
              <a:t>Part Ⅰ :  </a:t>
            </a:r>
            <a:r>
              <a:rPr lang="en-US" altLang="zh-CN" sz="3200" dirty="0" smtClean="0">
                <a:solidFill>
                  <a:srgbClr val="C00000"/>
                </a:solidFill>
              </a:rPr>
              <a:t>Background</a:t>
            </a:r>
            <a:endParaRPr lang="zh-CN" altLang="en-US" sz="3200" dirty="0">
              <a:solidFill>
                <a:srgbClr val="C00000"/>
              </a:solidFill>
            </a:endParaRPr>
          </a:p>
        </p:txBody>
      </p:sp>
      <p:sp>
        <p:nvSpPr>
          <p:cNvPr id="9" name="矩形 8"/>
          <p:cNvSpPr/>
          <p:nvPr/>
        </p:nvSpPr>
        <p:spPr>
          <a:xfrm>
            <a:off x="323528" y="1660157"/>
            <a:ext cx="2808312" cy="646331"/>
          </a:xfrm>
          <a:prstGeom prst="rect">
            <a:avLst/>
          </a:prstGeom>
          <a:solidFill>
            <a:srgbClr val="00B0F0"/>
          </a:solidFill>
        </p:spPr>
        <p:txBody>
          <a:bodyPr wrap="square">
            <a:spAutoFit/>
          </a:bodyPr>
          <a:lstStyle/>
          <a:p>
            <a:pPr>
              <a:lnSpc>
                <a:spcPct val="150000"/>
              </a:lnSpc>
              <a:spcBef>
                <a:spcPct val="0"/>
              </a:spcBef>
            </a:pPr>
            <a:r>
              <a:rPr lang="zh-CN" altLang="en-US" sz="24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表面等离激元应用</a:t>
            </a:r>
            <a:endParaRPr lang="en-US" altLang="zh-CN" sz="2400" b="1"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内容占位符 2"/>
          <p:cNvSpPr>
            <a:spLocks noGrp="1"/>
          </p:cNvSpPr>
          <p:nvPr>
            <p:ph idx="1"/>
          </p:nvPr>
        </p:nvSpPr>
        <p:spPr>
          <a:xfrm>
            <a:off x="790696" y="2780928"/>
            <a:ext cx="3957944" cy="3523918"/>
          </a:xfrm>
        </p:spPr>
        <p:txBody>
          <a:bodyPr>
            <a:noAutofit/>
          </a:bodyPr>
          <a:lstStyle/>
          <a:p>
            <a:pPr>
              <a:lnSpc>
                <a:spcPct val="300000"/>
              </a:lnSpc>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rPr>
              <a:t>光</a:t>
            </a:r>
            <a:r>
              <a:rPr lang="zh-CN" altLang="en-US" sz="2000" dirty="0">
                <a:latin typeface="微软雅黑" panose="020B0503020204020204" pitchFamily="34" charset="-122"/>
                <a:ea typeface="微软雅黑" panose="020B0503020204020204" pitchFamily="34" charset="-122"/>
              </a:rPr>
              <a:t>伏</a:t>
            </a:r>
            <a:r>
              <a:rPr lang="zh-CN" altLang="en-US" sz="2000" dirty="0" smtClean="0">
                <a:latin typeface="微软雅黑" panose="020B0503020204020204" pitchFamily="34" charset="-122"/>
                <a:ea typeface="微软雅黑" panose="020B0503020204020204" pitchFamily="34" charset="-122"/>
              </a:rPr>
              <a:t>电池</a:t>
            </a:r>
            <a:endParaRPr lang="en-US" altLang="zh-CN" sz="2000" dirty="0">
              <a:latin typeface="微软雅黑" panose="020B0503020204020204" pitchFamily="34" charset="-122"/>
              <a:ea typeface="微软雅黑" panose="020B0503020204020204" pitchFamily="34" charset="-122"/>
            </a:endParaRPr>
          </a:p>
          <a:p>
            <a:pPr>
              <a:lnSpc>
                <a:spcPct val="300000"/>
              </a:lnSpc>
              <a:buFont typeface="Wingdings" panose="05000000000000000000" pitchFamily="2" charset="2"/>
              <a:buChar char="Ø"/>
            </a:pPr>
            <a:r>
              <a:rPr lang="zh-CN" altLang="en-US" sz="2000" dirty="0" smtClean="0">
                <a:solidFill>
                  <a:srgbClr val="FF0000"/>
                </a:solidFill>
                <a:latin typeface="微软雅黑" panose="020B0503020204020204" pitchFamily="34" charset="-122"/>
                <a:ea typeface="微软雅黑" panose="020B0503020204020204" pitchFamily="34" charset="-122"/>
              </a:rPr>
              <a:t>光电探测器</a:t>
            </a:r>
            <a:endParaRPr lang="en-US" altLang="zh-CN" sz="2000" dirty="0" smtClean="0">
              <a:solidFill>
                <a:srgbClr val="FF0000"/>
              </a:solidFill>
              <a:latin typeface="微软雅黑" panose="020B0503020204020204" pitchFamily="34" charset="-122"/>
              <a:ea typeface="微软雅黑" panose="020B0503020204020204" pitchFamily="34" charset="-122"/>
            </a:endParaRPr>
          </a:p>
          <a:p>
            <a:pPr>
              <a:lnSpc>
                <a:spcPct val="300000"/>
              </a:lnSpc>
              <a:buFont typeface="Wingdings" panose="05000000000000000000" pitchFamily="2" charset="2"/>
              <a:buChar char="Ø"/>
            </a:pPr>
            <a:r>
              <a:rPr lang="en-US" altLang="zh-CN" sz="2000" dirty="0" smtClean="0">
                <a:latin typeface="微软雅黑" panose="020B0503020204020204" pitchFamily="34" charset="-122"/>
                <a:ea typeface="微软雅黑" panose="020B0503020204020204" pitchFamily="34" charset="-122"/>
              </a:rPr>
              <a:t>LED</a:t>
            </a:r>
            <a:endParaRPr lang="zh-CN" altLang="en-US" sz="2000" dirty="0">
              <a:latin typeface="微软雅黑" panose="020B0503020204020204" pitchFamily="34" charset="-122"/>
              <a:ea typeface="微软雅黑" panose="020B0503020204020204" pitchFamily="34" charset="-122"/>
            </a:endParaRPr>
          </a:p>
        </p:txBody>
      </p:sp>
      <p:sp>
        <p:nvSpPr>
          <p:cNvPr id="18" name="矩形 17"/>
          <p:cNvSpPr/>
          <p:nvPr/>
        </p:nvSpPr>
        <p:spPr>
          <a:xfrm>
            <a:off x="3819052" y="5224382"/>
            <a:ext cx="5217444" cy="369332"/>
          </a:xfrm>
          <a:prstGeom prst="rect">
            <a:avLst/>
          </a:prstGeom>
        </p:spPr>
        <p:txBody>
          <a:bodyPr wrap="square">
            <a:spAutoFit/>
          </a:bodyPr>
          <a:lstStyle/>
          <a:p>
            <a:r>
              <a:rPr lang="zh-CN" altLang="en-US" dirty="0" smtClean="0">
                <a:solidFill>
                  <a:prstClr val="black"/>
                </a:solidFill>
              </a:rPr>
              <a:t>金属</a:t>
            </a:r>
            <a:r>
              <a:rPr lang="zh-CN" altLang="en-US" dirty="0">
                <a:solidFill>
                  <a:prstClr val="black"/>
                </a:solidFill>
              </a:rPr>
              <a:t>纳米</a:t>
            </a:r>
            <a:r>
              <a:rPr lang="zh-CN" altLang="en-US" dirty="0" smtClean="0">
                <a:solidFill>
                  <a:prstClr val="black"/>
                </a:solidFill>
              </a:rPr>
              <a:t>颗粒</a:t>
            </a:r>
            <a:r>
              <a:rPr lang="en-US" altLang="zh-CN" dirty="0" smtClean="0">
                <a:solidFill>
                  <a:prstClr val="black"/>
                </a:solidFill>
              </a:rPr>
              <a:t>LSP</a:t>
            </a:r>
            <a:r>
              <a:rPr lang="zh-CN" altLang="en-US" dirty="0" smtClean="0">
                <a:solidFill>
                  <a:prstClr val="black"/>
                </a:solidFill>
              </a:rPr>
              <a:t>有效</a:t>
            </a:r>
            <a:r>
              <a:rPr lang="zh-CN" altLang="en-US" dirty="0">
                <a:solidFill>
                  <a:prstClr val="black"/>
                </a:solidFill>
              </a:rPr>
              <a:t>提高</a:t>
            </a:r>
            <a:r>
              <a:rPr lang="en-US" altLang="zh-CN" dirty="0">
                <a:solidFill>
                  <a:prstClr val="black"/>
                </a:solidFill>
              </a:rPr>
              <a:t>LED</a:t>
            </a:r>
            <a:r>
              <a:rPr lang="zh-CN" altLang="en-US" dirty="0">
                <a:solidFill>
                  <a:prstClr val="black"/>
                </a:solidFill>
              </a:rPr>
              <a:t>的</a:t>
            </a:r>
            <a:r>
              <a:rPr lang="zh-CN" altLang="en-US" dirty="0" smtClean="0">
                <a:solidFill>
                  <a:prstClr val="black"/>
                </a:solidFill>
              </a:rPr>
              <a:t>光</a:t>
            </a:r>
            <a:r>
              <a:rPr lang="zh-CN" altLang="en-US" dirty="0">
                <a:solidFill>
                  <a:prstClr val="black"/>
                </a:solidFill>
              </a:rPr>
              <a:t>提取</a:t>
            </a:r>
            <a:r>
              <a:rPr lang="zh-CN" altLang="en-US" dirty="0" smtClean="0">
                <a:solidFill>
                  <a:prstClr val="black"/>
                </a:solidFill>
              </a:rPr>
              <a:t>效率</a:t>
            </a:r>
            <a:endParaRPr lang="zh-CN" altLang="en-US" dirty="0">
              <a:solidFill>
                <a:prstClr val="black"/>
              </a:solidFill>
            </a:endParaRPr>
          </a:p>
        </p:txBody>
      </p:sp>
      <p:sp>
        <p:nvSpPr>
          <p:cNvPr id="19" name="矩形 18"/>
          <p:cNvSpPr/>
          <p:nvPr/>
        </p:nvSpPr>
        <p:spPr>
          <a:xfrm>
            <a:off x="3819052" y="3073434"/>
            <a:ext cx="4877932" cy="646331"/>
          </a:xfrm>
          <a:prstGeom prst="rect">
            <a:avLst/>
          </a:prstGeom>
        </p:spPr>
        <p:txBody>
          <a:bodyPr wrap="square">
            <a:spAutoFit/>
          </a:bodyPr>
          <a:lstStyle/>
          <a:p>
            <a:r>
              <a:rPr lang="zh-CN" altLang="en-US" dirty="0" smtClean="0">
                <a:solidFill>
                  <a:prstClr val="black"/>
                </a:solidFill>
              </a:rPr>
              <a:t>入射光在金属表面激发</a:t>
            </a:r>
            <a:r>
              <a:rPr lang="zh-CN" altLang="en-US" dirty="0">
                <a:solidFill>
                  <a:prstClr val="black"/>
                </a:solidFill>
              </a:rPr>
              <a:t>金属钠米</a:t>
            </a:r>
            <a:r>
              <a:rPr lang="zh-CN" altLang="en-US" dirty="0" smtClean="0">
                <a:solidFill>
                  <a:prstClr val="black"/>
                </a:solidFill>
              </a:rPr>
              <a:t>颗粒</a:t>
            </a:r>
            <a:r>
              <a:rPr lang="en-US" altLang="zh-CN" dirty="0" smtClean="0">
                <a:solidFill>
                  <a:prstClr val="black"/>
                </a:solidFill>
              </a:rPr>
              <a:t>LSP</a:t>
            </a:r>
            <a:r>
              <a:rPr lang="zh-CN" altLang="en-US" dirty="0" smtClean="0">
                <a:solidFill>
                  <a:prstClr val="black"/>
                </a:solidFill>
              </a:rPr>
              <a:t>提高</a:t>
            </a:r>
            <a:r>
              <a:rPr lang="zh-CN" altLang="en-US" dirty="0">
                <a:solidFill>
                  <a:prstClr val="black"/>
                </a:solidFill>
              </a:rPr>
              <a:t>光的吸收</a:t>
            </a:r>
            <a:r>
              <a:rPr lang="zh-CN" altLang="en-US" dirty="0" smtClean="0">
                <a:solidFill>
                  <a:prstClr val="black"/>
                </a:solidFill>
              </a:rPr>
              <a:t>效率</a:t>
            </a:r>
            <a:endParaRPr lang="en-US" altLang="zh-CN" dirty="0">
              <a:solidFill>
                <a:prstClr val="black"/>
              </a:solidFill>
            </a:endParaRPr>
          </a:p>
        </p:txBody>
      </p:sp>
      <p:sp>
        <p:nvSpPr>
          <p:cNvPr id="21" name="矩形 20"/>
          <p:cNvSpPr/>
          <p:nvPr/>
        </p:nvSpPr>
        <p:spPr>
          <a:xfrm>
            <a:off x="3815032" y="4216442"/>
            <a:ext cx="3898824" cy="369332"/>
          </a:xfrm>
          <a:prstGeom prst="rect">
            <a:avLst/>
          </a:prstGeom>
        </p:spPr>
        <p:txBody>
          <a:bodyPr wrap="none">
            <a:spAutoFit/>
          </a:bodyPr>
          <a:lstStyle/>
          <a:p>
            <a:r>
              <a:rPr lang="zh-CN" altLang="en-US" dirty="0">
                <a:solidFill>
                  <a:prstClr val="black"/>
                </a:solidFill>
              </a:rPr>
              <a:t>金属纳米颗粒</a:t>
            </a:r>
            <a:r>
              <a:rPr lang="en-US" altLang="zh-CN" dirty="0">
                <a:solidFill>
                  <a:prstClr val="black"/>
                </a:solidFill>
              </a:rPr>
              <a:t>SP</a:t>
            </a:r>
            <a:r>
              <a:rPr lang="zh-CN" altLang="en-US" dirty="0">
                <a:solidFill>
                  <a:prstClr val="black"/>
                </a:solidFill>
              </a:rPr>
              <a:t>改善光电探测器性能</a:t>
            </a:r>
            <a:endParaRPr lang="zh-CN" altLang="en-US" dirty="0"/>
          </a:p>
        </p:txBody>
      </p:sp>
    </p:spTree>
    <p:extLst>
      <p:ext uri="{BB962C8B-B14F-4D97-AF65-F5344CB8AC3E}">
        <p14:creationId xmlns:p14="http://schemas.microsoft.com/office/powerpoint/2010/main" val="298371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entury Gothic"/>
        <a:ea typeface="幼圆"/>
        <a:cs typeface=""/>
      </a:majorFont>
      <a:minorFont>
        <a:latin typeface="Century Gothic"/>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entury Gothic"/>
        <a:ea typeface="幼圆"/>
        <a:cs typeface=""/>
      </a:majorFont>
      <a:minorFont>
        <a:latin typeface="Century Gothic"/>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2854</TotalTime>
  <Words>3698</Words>
  <Application>Microsoft Office PowerPoint</Application>
  <PresentationFormat>全屏显示(4:3)</PresentationFormat>
  <Paragraphs>351</Paragraphs>
  <Slides>42</Slides>
  <Notes>27</Notes>
  <HiddenSlides>0</HiddenSlides>
  <MMClips>0</MMClips>
  <ScaleCrop>false</ScaleCrop>
  <HeadingPairs>
    <vt:vector size="4" baseType="variant">
      <vt:variant>
        <vt:lpstr>主题</vt:lpstr>
      </vt:variant>
      <vt:variant>
        <vt:i4>4</vt:i4>
      </vt:variant>
      <vt:variant>
        <vt:lpstr>幻灯片标题</vt:lpstr>
      </vt:variant>
      <vt:variant>
        <vt:i4>42</vt:i4>
      </vt:variant>
    </vt:vector>
  </HeadingPairs>
  <TitlesOfParts>
    <vt:vector size="46" baseType="lpstr">
      <vt:lpstr>Office 主题</vt:lpstr>
      <vt:lpstr>1_Office 主题</vt:lpstr>
      <vt:lpstr>2_Office 主题</vt:lpstr>
      <vt:lpstr>3_Office 主题</vt:lpstr>
      <vt:lpstr>Application of Surface Plasmon in 2D Material</vt:lpstr>
      <vt:lpstr>PowerPoint 演示文稿</vt:lpstr>
      <vt:lpstr>PowerPoint 演示文稿</vt:lpstr>
      <vt:lpstr>PowerPoint 演示文稿</vt:lpstr>
      <vt:lpstr>PowerPoint 演示文稿</vt:lpstr>
      <vt:lpstr>PowerPoint 演示文稿</vt:lpstr>
      <vt:lpstr>PowerPoint 演示文稿</vt:lpstr>
      <vt:lpstr>——Electronic and optical properties</vt:lpstr>
      <vt:lpstr>PowerPoint 演示文稿</vt:lpstr>
      <vt:lpstr>PowerPoint 演示文稿</vt:lpstr>
      <vt:lpstr>PowerPoint 演示文稿</vt:lpstr>
      <vt:lpstr>PowerPoint 演示文稿</vt:lpstr>
      <vt:lpstr>PowerPoint 演示文稿</vt:lpstr>
      <vt:lpstr>PowerPoint 演示文稿</vt:lpstr>
      <vt:lpstr>Strong excitonic effect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栅压对法布共振的影响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References</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Classical Dance</dc:title>
  <dc:creator>miaoyi</dc:creator>
  <cp:lastModifiedBy>miaoyi</cp:lastModifiedBy>
  <cp:revision>309</cp:revision>
  <dcterms:created xsi:type="dcterms:W3CDTF">2017-11-19T07:20:26Z</dcterms:created>
  <dcterms:modified xsi:type="dcterms:W3CDTF">2017-11-21T07:16:03Z</dcterms:modified>
</cp:coreProperties>
</file>